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Default Extension="fntdata" ContentType="application/x-fontdata"/>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notesSlides/notesSlide23.xml" ContentType="application/vnd.openxmlformats-officedocument.presentationml.notesSlide+xml"/>
  <Override PartName="/ppt/commentAuthors.xml" ContentType="application/vnd.openxmlformats-officedocument.presentationml.commentAuthors+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diagrams/layout1.xml" ContentType="application/vnd.openxmlformats-officedocument.drawingml.diagramLayout+xml"/>
  <Default Extension="xlsx" ContentType="application/vnd.openxmlformats-officedocument.spreadsheetml.sheet"/>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charts/chart1.xml" ContentType="application/vnd.openxmlformats-officedocument.drawingml.char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diagrams/drawing1.xml" ContentType="application/vnd.ms-office.drawingml.diagramDrawing+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Default Extension="jpeg" ContentType="image/jpeg"/>
  <Override PartName="/ppt/diagrams/quickStyle1.xml" ContentType="application/vnd.openxmlformats-officedocument.drawingml.diagramStyle+xml"/>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notesSlides/notesSlide4.xml" ContentType="application/vnd.openxmlformats-officedocument.presentationml.notesSlide+xml"/>
  <Override PartName="/ppt/diagrams/data1.xml" ContentType="application/vnd.openxmlformats-officedocument.drawingml.diagramData+xml"/>
  <Override PartName="/ppt/charts/chart2.xml" ContentType="application/vnd.openxmlformats-officedocument.drawingml.chart+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diagrams/colors1.xml" ContentType="application/vnd.openxmlformats-officedocument.drawingml.diagramColors+xml"/>
  <Default Extension="svg" ContentType="image/svg+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Layouts/slideLayout15.xml" ContentType="application/vnd.openxmlformats-officedocument.presentationml.slideLayout+xml"/>
  <Override PartName="/ppt/notesSlides/notesSlide18.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57"/>
  </p:notesMasterIdLst>
  <p:sldIdLst>
    <p:sldId id="260" r:id="rId2"/>
    <p:sldId id="268" r:id="rId3"/>
    <p:sldId id="336" r:id="rId4"/>
    <p:sldId id="289" r:id="rId5"/>
    <p:sldId id="267" r:id="rId6"/>
    <p:sldId id="319" r:id="rId7"/>
    <p:sldId id="323" r:id="rId8"/>
    <p:sldId id="325" r:id="rId9"/>
    <p:sldId id="288" r:id="rId10"/>
    <p:sldId id="337" r:id="rId11"/>
    <p:sldId id="286" r:id="rId12"/>
    <p:sldId id="343" r:id="rId13"/>
    <p:sldId id="344" r:id="rId14"/>
    <p:sldId id="284" r:id="rId15"/>
    <p:sldId id="280" r:id="rId16"/>
    <p:sldId id="291" r:id="rId17"/>
    <p:sldId id="279" r:id="rId18"/>
    <p:sldId id="345" r:id="rId19"/>
    <p:sldId id="338" r:id="rId20"/>
    <p:sldId id="340" r:id="rId21"/>
    <p:sldId id="339" r:id="rId22"/>
    <p:sldId id="341" r:id="rId23"/>
    <p:sldId id="275" r:id="rId24"/>
    <p:sldId id="315" r:id="rId25"/>
    <p:sldId id="273" r:id="rId26"/>
    <p:sldId id="349" r:id="rId27"/>
    <p:sldId id="351" r:id="rId28"/>
    <p:sldId id="272" r:id="rId29"/>
    <p:sldId id="310" r:id="rId30"/>
    <p:sldId id="359" r:id="rId31"/>
    <p:sldId id="361" r:id="rId32"/>
    <p:sldId id="308" r:id="rId33"/>
    <p:sldId id="311" r:id="rId34"/>
    <p:sldId id="360" r:id="rId35"/>
    <p:sldId id="290" r:id="rId36"/>
    <p:sldId id="266" r:id="rId37"/>
    <p:sldId id="293" r:id="rId38"/>
    <p:sldId id="271" r:id="rId39"/>
    <p:sldId id="270" r:id="rId40"/>
    <p:sldId id="294" r:id="rId41"/>
    <p:sldId id="333" r:id="rId42"/>
    <p:sldId id="334" r:id="rId43"/>
    <p:sldId id="295" r:id="rId44"/>
    <p:sldId id="296" r:id="rId45"/>
    <p:sldId id="297" r:id="rId46"/>
    <p:sldId id="298" r:id="rId47"/>
    <p:sldId id="355" r:id="rId48"/>
    <p:sldId id="314" r:id="rId49"/>
    <p:sldId id="357" r:id="rId50"/>
    <p:sldId id="299" r:id="rId51"/>
    <p:sldId id="300" r:id="rId52"/>
    <p:sldId id="306" r:id="rId53"/>
    <p:sldId id="356" r:id="rId54"/>
    <p:sldId id="335" r:id="rId55"/>
    <p:sldId id="358" r:id="rId56"/>
  </p:sldIdLst>
  <p:sldSz cx="18288000" cy="10287000"/>
  <p:notesSz cx="6858000" cy="9144000"/>
  <p:embeddedFontLst>
    <p:embeddedFont>
      <p:font typeface="Calibri" pitchFamily="34" charset="0"/>
      <p:regular r:id="rId58"/>
      <p:bold r:id="rId59"/>
      <p:italic r:id="rId60"/>
      <p:boldItalic r:id="rId61"/>
    </p:embeddedFont>
    <p:embeddedFont>
      <p:font typeface="Segoe UI Historic" pitchFamily="34" charset="0"/>
      <p:regular r:id="rId62"/>
    </p:embeddedFont>
    <p:embeddedFont>
      <p:font typeface="MS PGothic" pitchFamily="34" charset="-128"/>
      <p:regular r:id="rId6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dahlia admon" initials="da"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1DBA9B"/>
    <a:srgbClr val="FF3399"/>
    <a:srgbClr val="001236"/>
    <a:srgbClr val="2B2D6D"/>
    <a:srgbClr val="FF33CC"/>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17" autoAdjust="0"/>
    <p:restoredTop sz="94622" autoAdjust="0"/>
  </p:normalViewPr>
  <p:slideViewPr>
    <p:cSldViewPr>
      <p:cViewPr>
        <p:scale>
          <a:sx n="41" d="100"/>
          <a:sy n="41" d="100"/>
        </p:scale>
        <p:origin x="-1478" y="-461"/>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7810"/>
    </p:cViewPr>
  </p:sorterViewPr>
  <p:notesViewPr>
    <p:cSldViewPr>
      <p:cViewPr varScale="1">
        <p:scale>
          <a:sx n="84" d="100"/>
          <a:sy n="84" d="100"/>
        </p:scale>
        <p:origin x="3912" y="96"/>
      </p:cViewPr>
      <p:guideLst/>
    </p:cSldViewPr>
  </p:notes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font" Target="fonts/font6.fntdata"/><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font" Target="fonts/font1.fntdata"/><Relationship Id="rId66"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61" Type="http://schemas.openxmlformats.org/officeDocument/2006/relationships/font" Target="fonts/font4.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3.fntdata"/><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2.fntdata"/><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5.fntdata"/></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Office_Excel_Worksheet1.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Office_Excel_Worksheet2.xlsx"/></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he-IL"/>
  <c:chart>
    <c:title>
      <c:layout/>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he-IL"/>
        </a:p>
      </c:txPr>
    </c:title>
    <c:plotArea>
      <c:layout/>
      <c:barChart>
        <c:barDir val="col"/>
        <c:grouping val="clustered"/>
        <c:ser>
          <c:idx val="0"/>
          <c:order val="0"/>
          <c:tx>
            <c:strRef>
              <c:f>Sheet1!$B$1</c:f>
              <c:strCache>
                <c:ptCount val="1"/>
                <c:pt idx="0">
                  <c:v>Column3</c:v>
                </c:pt>
              </c:strCache>
            </c:strRef>
          </c:tx>
          <c:spPr>
            <a:solidFill>
              <a:schemeClr val="accent1"/>
            </a:solidFill>
            <a:ln>
              <a:noFill/>
            </a:ln>
            <a:effectLst/>
          </c:spPr>
          <c:cat>
            <c:numRef>
              <c:f>Sheet1!$A$2:$A$5</c:f>
              <c:numCache>
                <c:formatCode>General</c:formatCode>
                <c:ptCount val="4"/>
                <c:pt idx="0">
                  <c:v>2020</c:v>
                </c:pt>
                <c:pt idx="1">
                  <c:v>2021</c:v>
                </c:pt>
                <c:pt idx="2">
                  <c:v>2022</c:v>
                </c:pt>
              </c:numCache>
            </c:numRef>
          </c:cat>
          <c:val>
            <c:numRef>
              <c:f>Sheet1!$B$2:$B$5</c:f>
              <c:numCache>
                <c:formatCode>General</c:formatCode>
                <c:ptCount val="4"/>
              </c:numCache>
            </c:numRef>
          </c:val>
          <c:extLst xmlns:c16r2="http://schemas.microsoft.com/office/drawing/2015/06/chart">
            <c:ext xmlns:c16="http://schemas.microsoft.com/office/drawing/2014/chart" uri="{C3380CC4-5D6E-409C-BE32-E72D297353CC}">
              <c16:uniqueId val="{00000000-810C-4511-B900-CA152317400A}"/>
            </c:ext>
          </c:extLst>
        </c:ser>
        <c:ser>
          <c:idx val="1"/>
          <c:order val="1"/>
          <c:tx>
            <c:strRef>
              <c:f>Sheet1!$C$1</c:f>
              <c:strCache>
                <c:ptCount val="1"/>
                <c:pt idx="0">
                  <c:v>Column1</c:v>
                </c:pt>
              </c:strCache>
            </c:strRef>
          </c:tx>
          <c:spPr>
            <a:solidFill>
              <a:schemeClr val="accent2"/>
            </a:solidFill>
            <a:ln>
              <a:noFill/>
            </a:ln>
            <a:effectLst/>
          </c:spPr>
          <c:cat>
            <c:numRef>
              <c:f>Sheet1!$A$2:$A$5</c:f>
              <c:numCache>
                <c:formatCode>General</c:formatCode>
                <c:ptCount val="4"/>
                <c:pt idx="0">
                  <c:v>2020</c:v>
                </c:pt>
                <c:pt idx="1">
                  <c:v>2021</c:v>
                </c:pt>
                <c:pt idx="2">
                  <c:v>2022</c:v>
                </c:pt>
              </c:numCache>
            </c:numRef>
          </c:cat>
          <c:val>
            <c:numRef>
              <c:f>Sheet1!$C$2:$C$5</c:f>
              <c:numCache>
                <c:formatCode>General</c:formatCode>
                <c:ptCount val="4"/>
                <c:pt idx="0">
                  <c:v>770</c:v>
                </c:pt>
                <c:pt idx="1">
                  <c:v>1023</c:v>
                </c:pt>
                <c:pt idx="2">
                  <c:v>1124</c:v>
                </c:pt>
              </c:numCache>
            </c:numRef>
          </c:val>
          <c:extLst xmlns:c16r2="http://schemas.microsoft.com/office/drawing/2015/06/chart">
            <c:ext xmlns:c16="http://schemas.microsoft.com/office/drawing/2014/chart" uri="{C3380CC4-5D6E-409C-BE32-E72D297353CC}">
              <c16:uniqueId val="{00000001-810C-4511-B900-CA152317400A}"/>
            </c:ext>
          </c:extLst>
        </c:ser>
        <c:ser>
          <c:idx val="2"/>
          <c:order val="2"/>
          <c:tx>
            <c:strRef>
              <c:f>Sheet1!$D$1</c:f>
              <c:strCache>
                <c:ptCount val="1"/>
                <c:pt idx="0">
                  <c:v>Column2</c:v>
                </c:pt>
              </c:strCache>
            </c:strRef>
          </c:tx>
          <c:spPr>
            <a:solidFill>
              <a:schemeClr val="accent3"/>
            </a:solidFill>
            <a:ln>
              <a:noFill/>
            </a:ln>
            <a:effectLst/>
          </c:spPr>
          <c:cat>
            <c:numRef>
              <c:f>Sheet1!$A$2:$A$5</c:f>
              <c:numCache>
                <c:formatCode>General</c:formatCode>
                <c:ptCount val="4"/>
                <c:pt idx="0">
                  <c:v>2020</c:v>
                </c:pt>
                <c:pt idx="1">
                  <c:v>2021</c:v>
                </c:pt>
                <c:pt idx="2">
                  <c:v>2022</c:v>
                </c:pt>
              </c:numCache>
            </c:numRef>
          </c:cat>
          <c:val>
            <c:numRef>
              <c:f>Sheet1!$D$2:$D$5</c:f>
              <c:numCache>
                <c:formatCode>General</c:formatCode>
                <c:ptCount val="4"/>
              </c:numCache>
            </c:numRef>
          </c:val>
          <c:extLst xmlns:c16r2="http://schemas.microsoft.com/office/drawing/2015/06/chart">
            <c:ext xmlns:c16="http://schemas.microsoft.com/office/drawing/2014/chart" uri="{C3380CC4-5D6E-409C-BE32-E72D297353CC}">
              <c16:uniqueId val="{00000002-810C-4511-B900-CA152317400A}"/>
            </c:ext>
          </c:extLst>
        </c:ser>
        <c:gapWidth val="219"/>
        <c:overlap val="-27"/>
        <c:axId val="282256896"/>
        <c:axId val="282258432"/>
      </c:barChart>
      <c:catAx>
        <c:axId val="282256896"/>
        <c:scaling>
          <c:orientation val="minMax"/>
        </c:scaling>
        <c:axPos val="b"/>
        <c:numFmt formatCode="General" sourceLinked="1"/>
        <c:maj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he-IL"/>
          </a:p>
        </c:txPr>
        <c:crossAx val="282258432"/>
        <c:crosses val="autoZero"/>
        <c:auto val="1"/>
        <c:lblAlgn val="ctr"/>
        <c:lblOffset val="100"/>
      </c:catAx>
      <c:valAx>
        <c:axId val="282258432"/>
        <c:scaling>
          <c:orientation val="minMax"/>
        </c:scaling>
        <c:axPos val="l"/>
        <c:majorGridlines>
          <c:spPr>
            <a:ln w="9525" cap="flat" cmpd="sng" algn="ctr">
              <a:solidFill>
                <a:schemeClr val="tx1">
                  <a:lumMod val="15000"/>
                  <a:lumOff val="85000"/>
                </a:schemeClr>
              </a:solidFill>
              <a:round/>
            </a:ln>
            <a:effectLst/>
          </c:spPr>
        </c:majorGridlines>
        <c:numFmt formatCode="General" sourceLinked="1"/>
        <c:maj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he-IL"/>
          </a:p>
        </c:txPr>
        <c:crossAx val="282256896"/>
        <c:crosses val="autoZero"/>
        <c:crossBetween val="between"/>
      </c:valAx>
      <c:spPr>
        <a:noFill/>
        <a:ln>
          <a:noFill/>
        </a:ln>
        <a:effectLst/>
      </c:spPr>
    </c:plotArea>
    <c:plotVisOnly val="1"/>
    <c:dispBlanksAs val="gap"/>
  </c:chart>
  <c:spPr>
    <a:noFill/>
    <a:ln>
      <a:noFill/>
    </a:ln>
    <a:effectLst/>
  </c:spPr>
  <c:txPr>
    <a:bodyPr/>
    <a:lstStyle/>
    <a:p>
      <a:pPr>
        <a:defRPr/>
      </a:pPr>
      <a:endParaRPr lang="he-IL"/>
    </a:p>
  </c:txPr>
  <c:externalData r:id="rId1"/>
</c:chartSpace>
</file>

<file path=ppt/charts/chart2.xml><?xml version="1.0" encoding="utf-8"?>
<c:chartSpace xmlns:c="http://schemas.openxmlformats.org/drawingml/2006/chart" xmlns:a="http://schemas.openxmlformats.org/drawingml/2006/main" xmlns:r="http://schemas.openxmlformats.org/officeDocument/2006/relationships">
  <c:date1904 val="1"/>
  <c:lang val="he-IL"/>
  <c:chart>
    <c:plotArea>
      <c:layout/>
      <c:barChart>
        <c:barDir val="col"/>
        <c:grouping val="clustered"/>
        <c:ser>
          <c:idx val="0"/>
          <c:order val="0"/>
          <c:tx>
            <c:strRef>
              <c:f>Sheet1!$B$1</c:f>
              <c:strCache>
                <c:ptCount val="1"/>
                <c:pt idx="0">
                  <c:v>Column3</c:v>
                </c:pt>
              </c:strCache>
            </c:strRef>
          </c:tx>
          <c:cat>
            <c:numRef>
              <c:f>Sheet1!$A$2:$A$5</c:f>
              <c:numCache>
                <c:formatCode>General</c:formatCode>
                <c:ptCount val="4"/>
                <c:pt idx="0">
                  <c:v>2020</c:v>
                </c:pt>
                <c:pt idx="1">
                  <c:v>2021</c:v>
                </c:pt>
                <c:pt idx="2">
                  <c:v>2022</c:v>
                </c:pt>
              </c:numCache>
            </c:numRef>
          </c:cat>
          <c:val>
            <c:numRef>
              <c:f>Sheet1!$B$2:$B$5</c:f>
              <c:numCache>
                <c:formatCode>General</c:formatCode>
                <c:ptCount val="4"/>
                <c:pt idx="0">
                  <c:v>131</c:v>
                </c:pt>
                <c:pt idx="1">
                  <c:v>145</c:v>
                </c:pt>
                <c:pt idx="2">
                  <c:v>213</c:v>
                </c:pt>
              </c:numCache>
            </c:numRef>
          </c:val>
        </c:ser>
        <c:ser>
          <c:idx val="1"/>
          <c:order val="1"/>
          <c:tx>
            <c:strRef>
              <c:f>Sheet1!$C$1</c:f>
              <c:strCache>
                <c:ptCount val="1"/>
                <c:pt idx="0">
                  <c:v>Column1</c:v>
                </c:pt>
              </c:strCache>
            </c:strRef>
          </c:tx>
          <c:cat>
            <c:numRef>
              <c:f>Sheet1!$A$2:$A$5</c:f>
              <c:numCache>
                <c:formatCode>General</c:formatCode>
                <c:ptCount val="4"/>
                <c:pt idx="0">
                  <c:v>2020</c:v>
                </c:pt>
                <c:pt idx="1">
                  <c:v>2021</c:v>
                </c:pt>
                <c:pt idx="2">
                  <c:v>2022</c:v>
                </c:pt>
              </c:numCache>
            </c:numRef>
          </c:cat>
          <c:val>
            <c:numRef>
              <c:f>Sheet1!$C$2:$C$5</c:f>
              <c:numCache>
                <c:formatCode>General</c:formatCode>
                <c:ptCount val="4"/>
              </c:numCache>
            </c:numRef>
          </c:val>
        </c:ser>
        <c:ser>
          <c:idx val="2"/>
          <c:order val="2"/>
          <c:tx>
            <c:strRef>
              <c:f>Sheet1!$D$1</c:f>
              <c:strCache>
                <c:ptCount val="1"/>
                <c:pt idx="0">
                  <c:v>Column2</c:v>
                </c:pt>
              </c:strCache>
            </c:strRef>
          </c:tx>
          <c:cat>
            <c:numRef>
              <c:f>Sheet1!$A$2:$A$5</c:f>
              <c:numCache>
                <c:formatCode>General</c:formatCode>
                <c:ptCount val="4"/>
                <c:pt idx="0">
                  <c:v>2020</c:v>
                </c:pt>
                <c:pt idx="1">
                  <c:v>2021</c:v>
                </c:pt>
                <c:pt idx="2">
                  <c:v>2022</c:v>
                </c:pt>
              </c:numCache>
            </c:numRef>
          </c:cat>
          <c:val>
            <c:numRef>
              <c:f>Sheet1!$D$2:$D$5</c:f>
              <c:numCache>
                <c:formatCode>General</c:formatCode>
                <c:ptCount val="4"/>
              </c:numCache>
            </c:numRef>
          </c:val>
        </c:ser>
        <c:axId val="283108480"/>
        <c:axId val="283110016"/>
      </c:barChart>
      <c:catAx>
        <c:axId val="283108480"/>
        <c:scaling>
          <c:orientation val="minMax"/>
        </c:scaling>
        <c:axPos val="b"/>
        <c:numFmt formatCode="General" sourceLinked="1"/>
        <c:tickLblPos val="nextTo"/>
        <c:crossAx val="283110016"/>
        <c:crosses val="autoZero"/>
        <c:auto val="1"/>
        <c:lblAlgn val="ctr"/>
        <c:lblOffset val="100"/>
      </c:catAx>
      <c:valAx>
        <c:axId val="283110016"/>
        <c:scaling>
          <c:orientation val="minMax"/>
        </c:scaling>
        <c:axPos val="l"/>
        <c:majorGridlines/>
        <c:numFmt formatCode="General" sourceLinked="1"/>
        <c:tickLblPos val="nextTo"/>
        <c:crossAx val="283108480"/>
        <c:crosses val="autoZero"/>
        <c:crossBetween val="between"/>
      </c:valAx>
    </c:plotArea>
    <c:plotVisOnly val="1"/>
  </c:chart>
  <c:txPr>
    <a:bodyPr/>
    <a:lstStyle/>
    <a:p>
      <a:pPr>
        <a:defRPr sz="1800"/>
      </a:pPr>
      <a:endParaRPr lang="he-IL"/>
    </a:p>
  </c:txPr>
  <c:externalData r:id="rId1"/>
</c:chartSpace>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420111D-1A89-4E03-B1F0-C14D10D5A7C9}" type="doc">
      <dgm:prSet loTypeId="urn:microsoft.com/office/officeart/2005/8/layout/venn2" loCatId="relationship" qsTypeId="urn:microsoft.com/office/officeart/2005/8/quickstyle/simple1" qsCatId="simple" csTypeId="urn:microsoft.com/office/officeart/2005/8/colors/colorful2" csCatId="colorful" phldr="1"/>
      <dgm:spPr/>
      <dgm:t>
        <a:bodyPr/>
        <a:lstStyle/>
        <a:p>
          <a:pPr rtl="1"/>
          <a:endParaRPr lang="he-IL"/>
        </a:p>
      </dgm:t>
    </dgm:pt>
    <dgm:pt modelId="{F4EB4EF5-627F-4C34-A99E-118B6FE65D09}">
      <dgm:prSet phldrT="[טקסט]"/>
      <dgm:spPr/>
      <dgm:t>
        <a:bodyPr/>
        <a:lstStyle/>
        <a:p>
          <a:pPr rtl="1"/>
          <a:r>
            <a:rPr lang="he-IL" dirty="0"/>
            <a:t>מענה רפואי מערכתי</a:t>
          </a:r>
        </a:p>
      </dgm:t>
    </dgm:pt>
    <dgm:pt modelId="{C6A95508-9A8D-4FCD-B425-4007AFDF6762}" type="parTrans" cxnId="{3964E3C3-C5E7-4869-8DDD-83A71572DA76}">
      <dgm:prSet/>
      <dgm:spPr/>
      <dgm:t>
        <a:bodyPr/>
        <a:lstStyle/>
        <a:p>
          <a:pPr rtl="1"/>
          <a:endParaRPr lang="he-IL"/>
        </a:p>
      </dgm:t>
    </dgm:pt>
    <dgm:pt modelId="{70369971-64B6-41FD-9B09-7FCDCFFF0DA0}" type="sibTrans" cxnId="{3964E3C3-C5E7-4869-8DDD-83A71572DA76}">
      <dgm:prSet/>
      <dgm:spPr/>
      <dgm:t>
        <a:bodyPr/>
        <a:lstStyle/>
        <a:p>
          <a:pPr rtl="1"/>
          <a:endParaRPr lang="he-IL"/>
        </a:p>
      </dgm:t>
    </dgm:pt>
    <dgm:pt modelId="{124DADBA-C1DD-427B-A145-935E66B502AB}">
      <dgm:prSet phldrT="[טקסט]"/>
      <dgm:spPr/>
      <dgm:t>
        <a:bodyPr/>
        <a:lstStyle/>
        <a:p>
          <a:pPr rtl="1"/>
          <a:r>
            <a:rPr lang="he-IL" dirty="0"/>
            <a:t>מענה סיעודי מערכתי</a:t>
          </a:r>
        </a:p>
      </dgm:t>
    </dgm:pt>
    <dgm:pt modelId="{5E9FEF51-E538-419B-B021-E9D2FE4FC5F2}" type="parTrans" cxnId="{D3E7071D-E5AE-41B5-83C0-CC776AA7450F}">
      <dgm:prSet/>
      <dgm:spPr/>
      <dgm:t>
        <a:bodyPr/>
        <a:lstStyle/>
        <a:p>
          <a:pPr rtl="1"/>
          <a:endParaRPr lang="he-IL"/>
        </a:p>
      </dgm:t>
    </dgm:pt>
    <dgm:pt modelId="{37CDD2EA-692D-415A-9BB2-540F4BE181DB}" type="sibTrans" cxnId="{D3E7071D-E5AE-41B5-83C0-CC776AA7450F}">
      <dgm:prSet/>
      <dgm:spPr/>
      <dgm:t>
        <a:bodyPr/>
        <a:lstStyle/>
        <a:p>
          <a:pPr rtl="1"/>
          <a:endParaRPr lang="he-IL"/>
        </a:p>
      </dgm:t>
    </dgm:pt>
    <dgm:pt modelId="{566B1CEF-3A23-42A7-87A1-FA9634785C00}">
      <dgm:prSet phldrT="[טקסט]"/>
      <dgm:spPr/>
      <dgm:t>
        <a:bodyPr/>
        <a:lstStyle/>
        <a:p>
          <a:pPr rtl="1"/>
          <a:r>
            <a:rPr lang="he-IL" dirty="0"/>
            <a:t>מטופלת</a:t>
          </a:r>
        </a:p>
      </dgm:t>
    </dgm:pt>
    <dgm:pt modelId="{155AB20A-3148-4679-A26B-F02692C3A3A3}" type="parTrans" cxnId="{8AA17946-3FAC-440D-83CC-6C9C6DFC96BE}">
      <dgm:prSet/>
      <dgm:spPr/>
      <dgm:t>
        <a:bodyPr/>
        <a:lstStyle/>
        <a:p>
          <a:pPr rtl="1"/>
          <a:endParaRPr lang="he-IL"/>
        </a:p>
      </dgm:t>
    </dgm:pt>
    <dgm:pt modelId="{B89EDCDA-AC11-430F-B0B6-C11DA13ED95B}" type="sibTrans" cxnId="{8AA17946-3FAC-440D-83CC-6C9C6DFC96BE}">
      <dgm:prSet/>
      <dgm:spPr/>
      <dgm:t>
        <a:bodyPr/>
        <a:lstStyle/>
        <a:p>
          <a:pPr rtl="1"/>
          <a:endParaRPr lang="he-IL"/>
        </a:p>
      </dgm:t>
    </dgm:pt>
    <dgm:pt modelId="{8C2F75AE-9D8B-4974-AC0F-BABC36AB14E5}">
      <dgm:prSet phldrT="[טקסט]"/>
      <dgm:spPr/>
      <dgm:t>
        <a:bodyPr/>
        <a:lstStyle/>
        <a:p>
          <a:pPr rtl="1"/>
          <a:r>
            <a:rPr lang="he-IL" dirty="0"/>
            <a:t>מענה </a:t>
          </a:r>
          <a:r>
            <a:rPr lang="he-IL" dirty="0" err="1"/>
            <a:t>אדמניסטרטיבי</a:t>
          </a:r>
          <a:r>
            <a:rPr lang="he-IL" dirty="0"/>
            <a:t> מערכתי</a:t>
          </a:r>
        </a:p>
      </dgm:t>
    </dgm:pt>
    <dgm:pt modelId="{D7E0C99C-B645-467F-9055-85FEE076BCD1}" type="parTrans" cxnId="{78C6BD0A-F57D-4328-836E-894F51B3E5E0}">
      <dgm:prSet/>
      <dgm:spPr/>
      <dgm:t>
        <a:bodyPr/>
        <a:lstStyle/>
        <a:p>
          <a:pPr rtl="1"/>
          <a:endParaRPr lang="he-IL"/>
        </a:p>
      </dgm:t>
    </dgm:pt>
    <dgm:pt modelId="{3D7B8B6C-1A24-4431-B3E6-0F9AFBCB1256}" type="sibTrans" cxnId="{78C6BD0A-F57D-4328-836E-894F51B3E5E0}">
      <dgm:prSet/>
      <dgm:spPr/>
      <dgm:t>
        <a:bodyPr/>
        <a:lstStyle/>
        <a:p>
          <a:pPr rtl="1"/>
          <a:endParaRPr lang="he-IL"/>
        </a:p>
      </dgm:t>
    </dgm:pt>
    <dgm:pt modelId="{A41D080B-F413-4D78-8066-8596A55D1F7B}">
      <dgm:prSet phldrT="[טקסט]"/>
      <dgm:spPr/>
      <dgm:t>
        <a:bodyPr/>
        <a:lstStyle/>
        <a:p>
          <a:pPr rtl="1"/>
          <a:r>
            <a:rPr lang="he-IL" dirty="0"/>
            <a:t>מענה רגשי מערכתי</a:t>
          </a:r>
        </a:p>
      </dgm:t>
    </dgm:pt>
    <dgm:pt modelId="{079ED63D-AC0D-4CC3-9038-9C3E416B2BB4}" type="parTrans" cxnId="{455B5F98-16D5-4FDC-B0BB-D1667663BFBD}">
      <dgm:prSet/>
      <dgm:spPr/>
      <dgm:t>
        <a:bodyPr/>
        <a:lstStyle/>
        <a:p>
          <a:pPr rtl="1"/>
          <a:endParaRPr lang="he-IL"/>
        </a:p>
      </dgm:t>
    </dgm:pt>
    <dgm:pt modelId="{5DBF1AB3-7005-432B-AFBE-D4F9161EEA89}" type="sibTrans" cxnId="{455B5F98-16D5-4FDC-B0BB-D1667663BFBD}">
      <dgm:prSet/>
      <dgm:spPr/>
      <dgm:t>
        <a:bodyPr/>
        <a:lstStyle/>
        <a:p>
          <a:pPr rtl="1"/>
          <a:endParaRPr lang="he-IL"/>
        </a:p>
      </dgm:t>
    </dgm:pt>
    <dgm:pt modelId="{03A39005-2DE0-4239-B146-5BFDAE390C41}">
      <dgm:prSet/>
      <dgm:spPr/>
      <dgm:t>
        <a:bodyPr/>
        <a:lstStyle/>
        <a:p>
          <a:pPr rtl="1"/>
          <a:r>
            <a:rPr lang="he-IL" smtClean="0"/>
            <a:t>מרכז בדרכך</a:t>
          </a:r>
          <a:br>
            <a:rPr lang="he-IL" smtClean="0"/>
          </a:br>
          <a:endParaRPr lang="he-IL"/>
        </a:p>
      </dgm:t>
    </dgm:pt>
    <dgm:pt modelId="{FE0B26FF-50FF-4E35-817C-1A6932E685DE}" type="parTrans" cxnId="{93DA4D7D-049B-4C73-B1B2-FB9D45867B42}">
      <dgm:prSet/>
      <dgm:spPr/>
      <dgm:t>
        <a:bodyPr/>
        <a:lstStyle/>
        <a:p>
          <a:pPr rtl="1"/>
          <a:endParaRPr lang="he-IL"/>
        </a:p>
      </dgm:t>
    </dgm:pt>
    <dgm:pt modelId="{3E2F8F54-73E1-465B-8403-7B59D18B2E71}" type="sibTrans" cxnId="{93DA4D7D-049B-4C73-B1B2-FB9D45867B42}">
      <dgm:prSet/>
      <dgm:spPr/>
      <dgm:t>
        <a:bodyPr/>
        <a:lstStyle/>
        <a:p>
          <a:pPr rtl="1"/>
          <a:endParaRPr lang="he-IL"/>
        </a:p>
      </dgm:t>
    </dgm:pt>
    <dgm:pt modelId="{3E3F5E99-6030-4235-9481-2262010E95F6}" type="pres">
      <dgm:prSet presAssocID="{9420111D-1A89-4E03-B1F0-C14D10D5A7C9}" presName="Name0" presStyleCnt="0">
        <dgm:presLayoutVars>
          <dgm:chMax val="7"/>
          <dgm:resizeHandles val="exact"/>
        </dgm:presLayoutVars>
      </dgm:prSet>
      <dgm:spPr/>
      <dgm:t>
        <a:bodyPr/>
        <a:lstStyle/>
        <a:p>
          <a:pPr rtl="1"/>
          <a:endParaRPr lang="he-IL"/>
        </a:p>
      </dgm:t>
    </dgm:pt>
    <dgm:pt modelId="{8ECEC311-1AFF-44C3-BE7D-19DEF2DBACC5}" type="pres">
      <dgm:prSet presAssocID="{9420111D-1A89-4E03-B1F0-C14D10D5A7C9}" presName="comp1" presStyleCnt="0"/>
      <dgm:spPr/>
    </dgm:pt>
    <dgm:pt modelId="{E7D70C4F-E60E-4333-8945-D911CA566FC0}" type="pres">
      <dgm:prSet presAssocID="{9420111D-1A89-4E03-B1F0-C14D10D5A7C9}" presName="circle1" presStyleLbl="node1" presStyleIdx="0" presStyleCnt="6"/>
      <dgm:spPr/>
      <dgm:t>
        <a:bodyPr/>
        <a:lstStyle/>
        <a:p>
          <a:pPr rtl="1"/>
          <a:endParaRPr lang="he-IL"/>
        </a:p>
      </dgm:t>
    </dgm:pt>
    <dgm:pt modelId="{57FEE433-B1C1-4502-A2FD-90D86C406EBE}" type="pres">
      <dgm:prSet presAssocID="{9420111D-1A89-4E03-B1F0-C14D10D5A7C9}" presName="c1text" presStyleLbl="node1" presStyleIdx="0" presStyleCnt="6">
        <dgm:presLayoutVars>
          <dgm:bulletEnabled val="1"/>
        </dgm:presLayoutVars>
      </dgm:prSet>
      <dgm:spPr/>
      <dgm:t>
        <a:bodyPr/>
        <a:lstStyle/>
        <a:p>
          <a:pPr rtl="1"/>
          <a:endParaRPr lang="he-IL"/>
        </a:p>
      </dgm:t>
    </dgm:pt>
    <dgm:pt modelId="{52AB9C8B-AD88-46D9-A500-07D313C40F3D}" type="pres">
      <dgm:prSet presAssocID="{9420111D-1A89-4E03-B1F0-C14D10D5A7C9}" presName="comp2" presStyleCnt="0"/>
      <dgm:spPr/>
    </dgm:pt>
    <dgm:pt modelId="{8AB04C69-C2BA-4275-9096-594858EB7ADC}" type="pres">
      <dgm:prSet presAssocID="{9420111D-1A89-4E03-B1F0-C14D10D5A7C9}" presName="circle2" presStyleLbl="node1" presStyleIdx="1" presStyleCnt="6"/>
      <dgm:spPr/>
      <dgm:t>
        <a:bodyPr/>
        <a:lstStyle/>
        <a:p>
          <a:pPr rtl="1"/>
          <a:endParaRPr lang="he-IL"/>
        </a:p>
      </dgm:t>
    </dgm:pt>
    <dgm:pt modelId="{0049851E-7D8D-47EB-8411-B6EA1D92DB12}" type="pres">
      <dgm:prSet presAssocID="{9420111D-1A89-4E03-B1F0-C14D10D5A7C9}" presName="c2text" presStyleLbl="node1" presStyleIdx="1" presStyleCnt="6">
        <dgm:presLayoutVars>
          <dgm:bulletEnabled val="1"/>
        </dgm:presLayoutVars>
      </dgm:prSet>
      <dgm:spPr/>
      <dgm:t>
        <a:bodyPr/>
        <a:lstStyle/>
        <a:p>
          <a:pPr rtl="1"/>
          <a:endParaRPr lang="he-IL"/>
        </a:p>
      </dgm:t>
    </dgm:pt>
    <dgm:pt modelId="{6AEC228A-8BBA-4CBD-A947-CDA2FFF18BB8}" type="pres">
      <dgm:prSet presAssocID="{9420111D-1A89-4E03-B1F0-C14D10D5A7C9}" presName="comp3" presStyleCnt="0"/>
      <dgm:spPr/>
    </dgm:pt>
    <dgm:pt modelId="{35C3C64A-AD48-46F6-B9F3-DF188624655D}" type="pres">
      <dgm:prSet presAssocID="{9420111D-1A89-4E03-B1F0-C14D10D5A7C9}" presName="circle3" presStyleLbl="node1" presStyleIdx="2" presStyleCnt="6"/>
      <dgm:spPr/>
      <dgm:t>
        <a:bodyPr/>
        <a:lstStyle/>
        <a:p>
          <a:pPr rtl="1"/>
          <a:endParaRPr lang="he-IL"/>
        </a:p>
      </dgm:t>
    </dgm:pt>
    <dgm:pt modelId="{B3C43FFF-86C4-4F5D-A3A3-BFC774DD07FB}" type="pres">
      <dgm:prSet presAssocID="{9420111D-1A89-4E03-B1F0-C14D10D5A7C9}" presName="c3text" presStyleLbl="node1" presStyleIdx="2" presStyleCnt="6">
        <dgm:presLayoutVars>
          <dgm:bulletEnabled val="1"/>
        </dgm:presLayoutVars>
      </dgm:prSet>
      <dgm:spPr/>
      <dgm:t>
        <a:bodyPr/>
        <a:lstStyle/>
        <a:p>
          <a:pPr rtl="1"/>
          <a:endParaRPr lang="he-IL"/>
        </a:p>
      </dgm:t>
    </dgm:pt>
    <dgm:pt modelId="{3EFF0F8C-0183-4FCC-BB68-798F1D46D8A6}" type="pres">
      <dgm:prSet presAssocID="{9420111D-1A89-4E03-B1F0-C14D10D5A7C9}" presName="comp4" presStyleCnt="0"/>
      <dgm:spPr/>
    </dgm:pt>
    <dgm:pt modelId="{1C5B1ACF-37EA-4E79-8B04-061881C07031}" type="pres">
      <dgm:prSet presAssocID="{9420111D-1A89-4E03-B1F0-C14D10D5A7C9}" presName="circle4" presStyleLbl="node1" presStyleIdx="3" presStyleCnt="6"/>
      <dgm:spPr/>
      <dgm:t>
        <a:bodyPr/>
        <a:lstStyle/>
        <a:p>
          <a:pPr rtl="1"/>
          <a:endParaRPr lang="he-IL"/>
        </a:p>
      </dgm:t>
    </dgm:pt>
    <dgm:pt modelId="{6295981D-49F0-40D1-941D-E34113A6B13C}" type="pres">
      <dgm:prSet presAssocID="{9420111D-1A89-4E03-B1F0-C14D10D5A7C9}" presName="c4text" presStyleLbl="node1" presStyleIdx="3" presStyleCnt="6">
        <dgm:presLayoutVars>
          <dgm:bulletEnabled val="1"/>
        </dgm:presLayoutVars>
      </dgm:prSet>
      <dgm:spPr/>
      <dgm:t>
        <a:bodyPr/>
        <a:lstStyle/>
        <a:p>
          <a:pPr rtl="1"/>
          <a:endParaRPr lang="he-IL"/>
        </a:p>
      </dgm:t>
    </dgm:pt>
    <dgm:pt modelId="{8AF39B42-503A-4FDF-A710-1D097451667F}" type="pres">
      <dgm:prSet presAssocID="{9420111D-1A89-4E03-B1F0-C14D10D5A7C9}" presName="comp5" presStyleCnt="0"/>
      <dgm:spPr/>
    </dgm:pt>
    <dgm:pt modelId="{2FB79ADD-4EAE-4BD0-8502-EBE9CDF58FCA}" type="pres">
      <dgm:prSet presAssocID="{9420111D-1A89-4E03-B1F0-C14D10D5A7C9}" presName="circle5" presStyleLbl="node1" presStyleIdx="4" presStyleCnt="6"/>
      <dgm:spPr/>
      <dgm:t>
        <a:bodyPr/>
        <a:lstStyle/>
        <a:p>
          <a:pPr rtl="1"/>
          <a:endParaRPr lang="he-IL"/>
        </a:p>
      </dgm:t>
    </dgm:pt>
    <dgm:pt modelId="{E2043141-2556-41EB-AA36-40526BB15989}" type="pres">
      <dgm:prSet presAssocID="{9420111D-1A89-4E03-B1F0-C14D10D5A7C9}" presName="c5text" presStyleLbl="node1" presStyleIdx="4" presStyleCnt="6">
        <dgm:presLayoutVars>
          <dgm:bulletEnabled val="1"/>
        </dgm:presLayoutVars>
      </dgm:prSet>
      <dgm:spPr/>
      <dgm:t>
        <a:bodyPr/>
        <a:lstStyle/>
        <a:p>
          <a:pPr rtl="1"/>
          <a:endParaRPr lang="he-IL"/>
        </a:p>
      </dgm:t>
    </dgm:pt>
    <dgm:pt modelId="{C7EF0FFB-DEB0-410C-8576-1BC34436640D}" type="pres">
      <dgm:prSet presAssocID="{9420111D-1A89-4E03-B1F0-C14D10D5A7C9}" presName="comp6" presStyleCnt="0"/>
      <dgm:spPr/>
    </dgm:pt>
    <dgm:pt modelId="{079A2E44-437A-454F-8CE2-36E92DB2B123}" type="pres">
      <dgm:prSet presAssocID="{9420111D-1A89-4E03-B1F0-C14D10D5A7C9}" presName="circle6" presStyleLbl="node1" presStyleIdx="5" presStyleCnt="6"/>
      <dgm:spPr/>
      <dgm:t>
        <a:bodyPr/>
        <a:lstStyle/>
        <a:p>
          <a:pPr rtl="1"/>
          <a:endParaRPr lang="he-IL"/>
        </a:p>
      </dgm:t>
    </dgm:pt>
    <dgm:pt modelId="{9FABE153-07D3-46E4-A81C-916E19C8797A}" type="pres">
      <dgm:prSet presAssocID="{9420111D-1A89-4E03-B1F0-C14D10D5A7C9}" presName="c6text" presStyleLbl="node1" presStyleIdx="5" presStyleCnt="6">
        <dgm:presLayoutVars>
          <dgm:bulletEnabled val="1"/>
        </dgm:presLayoutVars>
      </dgm:prSet>
      <dgm:spPr/>
      <dgm:t>
        <a:bodyPr/>
        <a:lstStyle/>
        <a:p>
          <a:pPr rtl="1"/>
          <a:endParaRPr lang="he-IL"/>
        </a:p>
      </dgm:t>
    </dgm:pt>
  </dgm:ptLst>
  <dgm:cxnLst>
    <dgm:cxn modelId="{191BA64F-B29C-4DE3-AE6A-B56F045DB34A}" type="presOf" srcId="{A41D080B-F413-4D78-8066-8596A55D1F7B}" destId="{57FEE433-B1C1-4502-A2FD-90D86C406EBE}" srcOrd="1" destOrd="0" presId="urn:microsoft.com/office/officeart/2005/8/layout/venn2"/>
    <dgm:cxn modelId="{349E9D2C-5871-485F-8411-31DF47D87887}" type="presOf" srcId="{F4EB4EF5-627F-4C34-A99E-118B6FE65D09}" destId="{8AB04C69-C2BA-4275-9096-594858EB7ADC}" srcOrd="0" destOrd="0" presId="urn:microsoft.com/office/officeart/2005/8/layout/venn2"/>
    <dgm:cxn modelId="{E17B8E95-16DD-42ED-9CD7-1101C0C36BF2}" type="presOf" srcId="{A41D080B-F413-4D78-8066-8596A55D1F7B}" destId="{E7D70C4F-E60E-4333-8945-D911CA566FC0}" srcOrd="0" destOrd="0" presId="urn:microsoft.com/office/officeart/2005/8/layout/venn2"/>
    <dgm:cxn modelId="{78C6BD0A-F57D-4328-836E-894F51B3E5E0}" srcId="{9420111D-1A89-4E03-B1F0-C14D10D5A7C9}" destId="{8C2F75AE-9D8B-4974-AC0F-BABC36AB14E5}" srcOrd="3" destOrd="0" parTransId="{D7E0C99C-B645-467F-9055-85FEE076BCD1}" sibTransId="{3D7B8B6C-1A24-4431-B3E6-0F9AFBCB1256}"/>
    <dgm:cxn modelId="{D3E7071D-E5AE-41B5-83C0-CC776AA7450F}" srcId="{9420111D-1A89-4E03-B1F0-C14D10D5A7C9}" destId="{124DADBA-C1DD-427B-A145-935E66B502AB}" srcOrd="2" destOrd="0" parTransId="{5E9FEF51-E538-419B-B021-E9D2FE4FC5F2}" sibTransId="{37CDD2EA-692D-415A-9BB2-540F4BE181DB}"/>
    <dgm:cxn modelId="{2CC395CF-B047-43A1-90D2-5C0ADB0A5CDA}" type="presOf" srcId="{8C2F75AE-9D8B-4974-AC0F-BABC36AB14E5}" destId="{1C5B1ACF-37EA-4E79-8B04-061881C07031}" srcOrd="0" destOrd="0" presId="urn:microsoft.com/office/officeart/2005/8/layout/venn2"/>
    <dgm:cxn modelId="{3964E3C3-C5E7-4869-8DDD-83A71572DA76}" srcId="{9420111D-1A89-4E03-B1F0-C14D10D5A7C9}" destId="{F4EB4EF5-627F-4C34-A99E-118B6FE65D09}" srcOrd="1" destOrd="0" parTransId="{C6A95508-9A8D-4FCD-B425-4007AFDF6762}" sibTransId="{70369971-64B6-41FD-9B09-7FCDCFFF0DA0}"/>
    <dgm:cxn modelId="{5EDB1C45-2174-4BBF-95C2-2A5372F88564}" type="presOf" srcId="{03A39005-2DE0-4239-B146-5BFDAE390C41}" destId="{9FABE153-07D3-46E4-A81C-916E19C8797A}" srcOrd="1" destOrd="0" presId="urn:microsoft.com/office/officeart/2005/8/layout/venn2"/>
    <dgm:cxn modelId="{18202D7B-CC73-4B79-BB7D-B1481B8FB2B3}" type="presOf" srcId="{124DADBA-C1DD-427B-A145-935E66B502AB}" destId="{B3C43FFF-86C4-4F5D-A3A3-BFC774DD07FB}" srcOrd="1" destOrd="0" presId="urn:microsoft.com/office/officeart/2005/8/layout/venn2"/>
    <dgm:cxn modelId="{29FFE8F1-8458-4E77-9977-1513592E3423}" type="presOf" srcId="{566B1CEF-3A23-42A7-87A1-FA9634785C00}" destId="{E2043141-2556-41EB-AA36-40526BB15989}" srcOrd="1" destOrd="0" presId="urn:microsoft.com/office/officeart/2005/8/layout/venn2"/>
    <dgm:cxn modelId="{A701214B-587B-4EAB-B7FA-5A9DFCC59F82}" type="presOf" srcId="{8C2F75AE-9D8B-4974-AC0F-BABC36AB14E5}" destId="{6295981D-49F0-40D1-941D-E34113A6B13C}" srcOrd="1" destOrd="0" presId="urn:microsoft.com/office/officeart/2005/8/layout/venn2"/>
    <dgm:cxn modelId="{93060964-7E10-4B0A-99E7-4B30074F2943}" type="presOf" srcId="{9420111D-1A89-4E03-B1F0-C14D10D5A7C9}" destId="{3E3F5E99-6030-4235-9481-2262010E95F6}" srcOrd="0" destOrd="0" presId="urn:microsoft.com/office/officeart/2005/8/layout/venn2"/>
    <dgm:cxn modelId="{ED291C88-BDEC-40DA-8545-3CDC13243B07}" type="presOf" srcId="{124DADBA-C1DD-427B-A145-935E66B502AB}" destId="{35C3C64A-AD48-46F6-B9F3-DF188624655D}" srcOrd="0" destOrd="0" presId="urn:microsoft.com/office/officeart/2005/8/layout/venn2"/>
    <dgm:cxn modelId="{45735328-C1C9-4B11-8099-DBBF34B05A13}" type="presOf" srcId="{F4EB4EF5-627F-4C34-A99E-118B6FE65D09}" destId="{0049851E-7D8D-47EB-8411-B6EA1D92DB12}" srcOrd="1" destOrd="0" presId="urn:microsoft.com/office/officeart/2005/8/layout/venn2"/>
    <dgm:cxn modelId="{0896D922-489B-423B-97DB-55D0DA371716}" type="presOf" srcId="{566B1CEF-3A23-42A7-87A1-FA9634785C00}" destId="{2FB79ADD-4EAE-4BD0-8502-EBE9CDF58FCA}" srcOrd="0" destOrd="0" presId="urn:microsoft.com/office/officeart/2005/8/layout/venn2"/>
    <dgm:cxn modelId="{455B5F98-16D5-4FDC-B0BB-D1667663BFBD}" srcId="{9420111D-1A89-4E03-B1F0-C14D10D5A7C9}" destId="{A41D080B-F413-4D78-8066-8596A55D1F7B}" srcOrd="0" destOrd="0" parTransId="{079ED63D-AC0D-4CC3-9038-9C3E416B2BB4}" sibTransId="{5DBF1AB3-7005-432B-AFBE-D4F9161EEA89}"/>
    <dgm:cxn modelId="{8AA17946-3FAC-440D-83CC-6C9C6DFC96BE}" srcId="{9420111D-1A89-4E03-B1F0-C14D10D5A7C9}" destId="{566B1CEF-3A23-42A7-87A1-FA9634785C00}" srcOrd="4" destOrd="0" parTransId="{155AB20A-3148-4679-A26B-F02692C3A3A3}" sibTransId="{B89EDCDA-AC11-430F-B0B6-C11DA13ED95B}"/>
    <dgm:cxn modelId="{93DA4D7D-049B-4C73-B1B2-FB9D45867B42}" srcId="{9420111D-1A89-4E03-B1F0-C14D10D5A7C9}" destId="{03A39005-2DE0-4239-B146-5BFDAE390C41}" srcOrd="5" destOrd="0" parTransId="{FE0B26FF-50FF-4E35-817C-1A6932E685DE}" sibTransId="{3E2F8F54-73E1-465B-8403-7B59D18B2E71}"/>
    <dgm:cxn modelId="{BCE259E9-2C08-4580-A4CF-27C1535C03CB}" type="presOf" srcId="{03A39005-2DE0-4239-B146-5BFDAE390C41}" destId="{079A2E44-437A-454F-8CE2-36E92DB2B123}" srcOrd="0" destOrd="0" presId="urn:microsoft.com/office/officeart/2005/8/layout/venn2"/>
    <dgm:cxn modelId="{12809257-6828-4935-9567-A0ED6E922328}" type="presParOf" srcId="{3E3F5E99-6030-4235-9481-2262010E95F6}" destId="{8ECEC311-1AFF-44C3-BE7D-19DEF2DBACC5}" srcOrd="0" destOrd="0" presId="urn:microsoft.com/office/officeart/2005/8/layout/venn2"/>
    <dgm:cxn modelId="{7050F343-6E3F-4C89-8B60-95EFDCA08562}" type="presParOf" srcId="{8ECEC311-1AFF-44C3-BE7D-19DEF2DBACC5}" destId="{E7D70C4F-E60E-4333-8945-D911CA566FC0}" srcOrd="0" destOrd="0" presId="urn:microsoft.com/office/officeart/2005/8/layout/venn2"/>
    <dgm:cxn modelId="{C4EDE9C2-4F82-4AB4-866C-6F393C3F488F}" type="presParOf" srcId="{8ECEC311-1AFF-44C3-BE7D-19DEF2DBACC5}" destId="{57FEE433-B1C1-4502-A2FD-90D86C406EBE}" srcOrd="1" destOrd="0" presId="urn:microsoft.com/office/officeart/2005/8/layout/venn2"/>
    <dgm:cxn modelId="{B1F9630A-B2F9-49D1-BD10-0EE0966A1368}" type="presParOf" srcId="{3E3F5E99-6030-4235-9481-2262010E95F6}" destId="{52AB9C8B-AD88-46D9-A500-07D313C40F3D}" srcOrd="1" destOrd="0" presId="urn:microsoft.com/office/officeart/2005/8/layout/venn2"/>
    <dgm:cxn modelId="{2BEF6D05-8BC8-4139-9819-E734A5F8FFC5}" type="presParOf" srcId="{52AB9C8B-AD88-46D9-A500-07D313C40F3D}" destId="{8AB04C69-C2BA-4275-9096-594858EB7ADC}" srcOrd="0" destOrd="0" presId="urn:microsoft.com/office/officeart/2005/8/layout/venn2"/>
    <dgm:cxn modelId="{83FEADB5-D3D2-4F87-B8E2-EB33EFA38691}" type="presParOf" srcId="{52AB9C8B-AD88-46D9-A500-07D313C40F3D}" destId="{0049851E-7D8D-47EB-8411-B6EA1D92DB12}" srcOrd="1" destOrd="0" presId="urn:microsoft.com/office/officeart/2005/8/layout/venn2"/>
    <dgm:cxn modelId="{8B3A4937-75D4-4458-B6C1-8D76C1A51189}" type="presParOf" srcId="{3E3F5E99-6030-4235-9481-2262010E95F6}" destId="{6AEC228A-8BBA-4CBD-A947-CDA2FFF18BB8}" srcOrd="2" destOrd="0" presId="urn:microsoft.com/office/officeart/2005/8/layout/venn2"/>
    <dgm:cxn modelId="{A3DCE1CF-FE1A-4A79-8D3D-92FDC0016F8C}" type="presParOf" srcId="{6AEC228A-8BBA-4CBD-A947-CDA2FFF18BB8}" destId="{35C3C64A-AD48-46F6-B9F3-DF188624655D}" srcOrd="0" destOrd="0" presId="urn:microsoft.com/office/officeart/2005/8/layout/venn2"/>
    <dgm:cxn modelId="{DDE90AFB-58E3-4A2D-A570-8ADB096A11F8}" type="presParOf" srcId="{6AEC228A-8BBA-4CBD-A947-CDA2FFF18BB8}" destId="{B3C43FFF-86C4-4F5D-A3A3-BFC774DD07FB}" srcOrd="1" destOrd="0" presId="urn:microsoft.com/office/officeart/2005/8/layout/venn2"/>
    <dgm:cxn modelId="{8BE8C8A0-06BE-454B-91F4-3A6B547E2F16}" type="presParOf" srcId="{3E3F5E99-6030-4235-9481-2262010E95F6}" destId="{3EFF0F8C-0183-4FCC-BB68-798F1D46D8A6}" srcOrd="3" destOrd="0" presId="urn:microsoft.com/office/officeart/2005/8/layout/venn2"/>
    <dgm:cxn modelId="{8D63E006-D8CE-4966-93EC-BC994067F54F}" type="presParOf" srcId="{3EFF0F8C-0183-4FCC-BB68-798F1D46D8A6}" destId="{1C5B1ACF-37EA-4E79-8B04-061881C07031}" srcOrd="0" destOrd="0" presId="urn:microsoft.com/office/officeart/2005/8/layout/venn2"/>
    <dgm:cxn modelId="{422E02B5-97C5-41E6-BC3C-F02883FC92C5}" type="presParOf" srcId="{3EFF0F8C-0183-4FCC-BB68-798F1D46D8A6}" destId="{6295981D-49F0-40D1-941D-E34113A6B13C}" srcOrd="1" destOrd="0" presId="urn:microsoft.com/office/officeart/2005/8/layout/venn2"/>
    <dgm:cxn modelId="{3AEEB3D4-DDF1-479F-A45E-B84AC7412EB1}" type="presParOf" srcId="{3E3F5E99-6030-4235-9481-2262010E95F6}" destId="{8AF39B42-503A-4FDF-A710-1D097451667F}" srcOrd="4" destOrd="0" presId="urn:microsoft.com/office/officeart/2005/8/layout/venn2"/>
    <dgm:cxn modelId="{F9AB1B38-07E3-4A0F-8C23-3B3539E6586C}" type="presParOf" srcId="{8AF39B42-503A-4FDF-A710-1D097451667F}" destId="{2FB79ADD-4EAE-4BD0-8502-EBE9CDF58FCA}" srcOrd="0" destOrd="0" presId="urn:microsoft.com/office/officeart/2005/8/layout/venn2"/>
    <dgm:cxn modelId="{0DC5FF69-ACEF-4BA4-BFB6-D013A8934B04}" type="presParOf" srcId="{8AF39B42-503A-4FDF-A710-1D097451667F}" destId="{E2043141-2556-41EB-AA36-40526BB15989}" srcOrd="1" destOrd="0" presId="urn:microsoft.com/office/officeart/2005/8/layout/venn2"/>
    <dgm:cxn modelId="{109A3D4D-AF41-4221-A66D-11E669267C53}" type="presParOf" srcId="{3E3F5E99-6030-4235-9481-2262010E95F6}" destId="{C7EF0FFB-DEB0-410C-8576-1BC34436640D}" srcOrd="5" destOrd="0" presId="urn:microsoft.com/office/officeart/2005/8/layout/venn2"/>
    <dgm:cxn modelId="{F2C0E463-B22D-469F-8018-ED6099560043}" type="presParOf" srcId="{C7EF0FFB-DEB0-410C-8576-1BC34436640D}" destId="{079A2E44-437A-454F-8CE2-36E92DB2B123}" srcOrd="0" destOrd="0" presId="urn:microsoft.com/office/officeart/2005/8/layout/venn2"/>
    <dgm:cxn modelId="{04E839C8-641F-4703-B62E-04DE28BAE49A}" type="presParOf" srcId="{C7EF0FFB-DEB0-410C-8576-1BC34436640D}" destId="{9FABE153-07D3-46E4-A81C-916E19C8797A}" srcOrd="1" destOrd="0" presId="urn:microsoft.com/office/officeart/2005/8/layout/venn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E7D70C4F-E60E-4333-8945-D911CA566FC0}">
      <dsp:nvSpPr>
        <dsp:cNvPr id="0" name=""/>
        <dsp:cNvSpPr/>
      </dsp:nvSpPr>
      <dsp:spPr>
        <a:xfrm>
          <a:off x="2031999" y="0"/>
          <a:ext cx="8128001" cy="8128001"/>
        </a:xfrm>
        <a:prstGeom prst="ellips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ctr" anchorCtr="0">
          <a:noAutofit/>
        </a:bodyPr>
        <a:lstStyle/>
        <a:p>
          <a:pPr lvl="0" algn="ctr" defTabSz="844550" rtl="1">
            <a:lnSpc>
              <a:spcPct val="90000"/>
            </a:lnSpc>
            <a:spcBef>
              <a:spcPct val="0"/>
            </a:spcBef>
            <a:spcAft>
              <a:spcPct val="35000"/>
            </a:spcAft>
          </a:pPr>
          <a:r>
            <a:rPr lang="he-IL" sz="1900" kern="1200" dirty="0"/>
            <a:t>מענה רגשי מערכתי</a:t>
          </a:r>
        </a:p>
      </dsp:txBody>
      <dsp:txXfrm>
        <a:off x="4571999" y="406400"/>
        <a:ext cx="3048000" cy="812800"/>
      </dsp:txXfrm>
    </dsp:sp>
    <dsp:sp modelId="{8AB04C69-C2BA-4275-9096-594858EB7ADC}">
      <dsp:nvSpPr>
        <dsp:cNvPr id="0" name=""/>
        <dsp:cNvSpPr/>
      </dsp:nvSpPr>
      <dsp:spPr>
        <a:xfrm>
          <a:off x="2641599" y="1219200"/>
          <a:ext cx="6908800" cy="6908800"/>
        </a:xfrm>
        <a:prstGeom prst="ellipse">
          <a:avLst/>
        </a:prstGeom>
        <a:solidFill>
          <a:schemeClr val="accent2">
            <a:hueOff val="936304"/>
            <a:satOff val="-1168"/>
            <a:lumOff val="27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ctr" anchorCtr="0">
          <a:noAutofit/>
        </a:bodyPr>
        <a:lstStyle/>
        <a:p>
          <a:pPr lvl="0" algn="ctr" defTabSz="844550" rtl="1">
            <a:lnSpc>
              <a:spcPct val="90000"/>
            </a:lnSpc>
            <a:spcBef>
              <a:spcPct val="0"/>
            </a:spcBef>
            <a:spcAft>
              <a:spcPct val="35000"/>
            </a:spcAft>
          </a:pPr>
          <a:r>
            <a:rPr lang="he-IL" sz="1900" kern="1200" dirty="0"/>
            <a:t>מענה רפואי מערכתי</a:t>
          </a:r>
        </a:p>
      </dsp:txBody>
      <dsp:txXfrm>
        <a:off x="4606289" y="1616456"/>
        <a:ext cx="2979420" cy="794512"/>
      </dsp:txXfrm>
    </dsp:sp>
    <dsp:sp modelId="{35C3C64A-AD48-46F6-B9F3-DF188624655D}">
      <dsp:nvSpPr>
        <dsp:cNvPr id="0" name=""/>
        <dsp:cNvSpPr/>
      </dsp:nvSpPr>
      <dsp:spPr>
        <a:xfrm>
          <a:off x="3251199" y="2438400"/>
          <a:ext cx="5689600" cy="5689600"/>
        </a:xfrm>
        <a:prstGeom prst="ellipse">
          <a:avLst/>
        </a:prstGeom>
        <a:solidFill>
          <a:schemeClr val="accent2">
            <a:hueOff val="1872608"/>
            <a:satOff val="-2336"/>
            <a:lumOff val="54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ctr" anchorCtr="0">
          <a:noAutofit/>
        </a:bodyPr>
        <a:lstStyle/>
        <a:p>
          <a:pPr lvl="0" algn="ctr" defTabSz="844550" rtl="1">
            <a:lnSpc>
              <a:spcPct val="90000"/>
            </a:lnSpc>
            <a:spcBef>
              <a:spcPct val="0"/>
            </a:spcBef>
            <a:spcAft>
              <a:spcPct val="35000"/>
            </a:spcAft>
          </a:pPr>
          <a:r>
            <a:rPr lang="he-IL" sz="1900" kern="1200" dirty="0"/>
            <a:t>מענה סיעודי מערכתי</a:t>
          </a:r>
        </a:p>
      </dsp:txBody>
      <dsp:txXfrm>
        <a:off x="4623815" y="2830982"/>
        <a:ext cx="2944368" cy="785164"/>
      </dsp:txXfrm>
    </dsp:sp>
    <dsp:sp modelId="{1C5B1ACF-37EA-4E79-8B04-061881C07031}">
      <dsp:nvSpPr>
        <dsp:cNvPr id="0" name=""/>
        <dsp:cNvSpPr/>
      </dsp:nvSpPr>
      <dsp:spPr>
        <a:xfrm>
          <a:off x="3860799" y="3657600"/>
          <a:ext cx="4470400" cy="4470400"/>
        </a:xfrm>
        <a:prstGeom prst="ellipse">
          <a:avLst/>
        </a:prstGeom>
        <a:solidFill>
          <a:schemeClr val="accent2">
            <a:hueOff val="2808911"/>
            <a:satOff val="-3503"/>
            <a:lumOff val="82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ctr" anchorCtr="0">
          <a:noAutofit/>
        </a:bodyPr>
        <a:lstStyle/>
        <a:p>
          <a:pPr lvl="0" algn="ctr" defTabSz="844550" rtl="1">
            <a:lnSpc>
              <a:spcPct val="90000"/>
            </a:lnSpc>
            <a:spcBef>
              <a:spcPct val="0"/>
            </a:spcBef>
            <a:spcAft>
              <a:spcPct val="35000"/>
            </a:spcAft>
          </a:pPr>
          <a:r>
            <a:rPr lang="he-IL" sz="1900" kern="1200" dirty="0"/>
            <a:t>מענה </a:t>
          </a:r>
          <a:r>
            <a:rPr lang="he-IL" sz="1900" kern="1200" dirty="0" err="1"/>
            <a:t>אדמניסטרטיבי</a:t>
          </a:r>
          <a:r>
            <a:rPr lang="he-IL" sz="1900" kern="1200" dirty="0"/>
            <a:t> מערכתי</a:t>
          </a:r>
        </a:p>
      </dsp:txBody>
      <dsp:txXfrm>
        <a:off x="4888991" y="4059936"/>
        <a:ext cx="2414016" cy="804672"/>
      </dsp:txXfrm>
    </dsp:sp>
    <dsp:sp modelId="{2FB79ADD-4EAE-4BD0-8502-EBE9CDF58FCA}">
      <dsp:nvSpPr>
        <dsp:cNvPr id="0" name=""/>
        <dsp:cNvSpPr/>
      </dsp:nvSpPr>
      <dsp:spPr>
        <a:xfrm>
          <a:off x="4470399" y="4876800"/>
          <a:ext cx="3251200" cy="3251200"/>
        </a:xfrm>
        <a:prstGeom prst="ellipse">
          <a:avLst/>
        </a:prstGeom>
        <a:solidFill>
          <a:schemeClr val="accent2">
            <a:hueOff val="3745215"/>
            <a:satOff val="-4671"/>
            <a:lumOff val="109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ctr" anchorCtr="0">
          <a:noAutofit/>
        </a:bodyPr>
        <a:lstStyle/>
        <a:p>
          <a:pPr lvl="0" algn="ctr" defTabSz="844550" rtl="1">
            <a:lnSpc>
              <a:spcPct val="90000"/>
            </a:lnSpc>
            <a:spcBef>
              <a:spcPct val="0"/>
            </a:spcBef>
            <a:spcAft>
              <a:spcPct val="35000"/>
            </a:spcAft>
          </a:pPr>
          <a:r>
            <a:rPr lang="he-IL" sz="1900" kern="1200" dirty="0"/>
            <a:t>מטופלת</a:t>
          </a:r>
        </a:p>
      </dsp:txBody>
      <dsp:txXfrm>
        <a:off x="5039359" y="5283200"/>
        <a:ext cx="2113280" cy="812800"/>
      </dsp:txXfrm>
    </dsp:sp>
    <dsp:sp modelId="{079A2E44-437A-454F-8CE2-36E92DB2B123}">
      <dsp:nvSpPr>
        <dsp:cNvPr id="0" name=""/>
        <dsp:cNvSpPr/>
      </dsp:nvSpPr>
      <dsp:spPr>
        <a:xfrm>
          <a:off x="5079999" y="6096000"/>
          <a:ext cx="2032000" cy="2032000"/>
        </a:xfrm>
        <a:prstGeom prst="ellipse">
          <a:avLst/>
        </a:prstGeom>
        <a:solidFill>
          <a:schemeClr val="accent2">
            <a:hueOff val="4681519"/>
            <a:satOff val="-5839"/>
            <a:lumOff val="13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ctr" anchorCtr="0">
          <a:noAutofit/>
        </a:bodyPr>
        <a:lstStyle/>
        <a:p>
          <a:pPr lvl="0" algn="ctr" defTabSz="844550" rtl="1">
            <a:lnSpc>
              <a:spcPct val="90000"/>
            </a:lnSpc>
            <a:spcBef>
              <a:spcPct val="0"/>
            </a:spcBef>
            <a:spcAft>
              <a:spcPct val="35000"/>
            </a:spcAft>
          </a:pPr>
          <a:r>
            <a:rPr lang="he-IL" sz="1900" kern="1200" smtClean="0"/>
            <a:t>מרכז בדרכך</a:t>
          </a:r>
          <a:br>
            <a:rPr lang="he-IL" sz="1900" kern="1200" smtClean="0"/>
          </a:br>
          <a:endParaRPr lang="he-IL" sz="1900" kern="1200"/>
        </a:p>
      </dsp:txBody>
      <dsp:txXfrm>
        <a:off x="5377579" y="6604000"/>
        <a:ext cx="1436841" cy="1016000"/>
      </dsp:txXfrm>
    </dsp:sp>
  </dsp:spTree>
</dsp:drawing>
</file>

<file path=ppt/diagrams/layout1.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FC82EBD-37A8-4CC1-8349-4F68A63C2879}" type="datetimeFigureOut">
              <a:rPr lang="en-US" smtClean="0"/>
              <a:pPr/>
              <a:t>6/2/2023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9035CE4-5851-4B7A-B4B3-ADA6C73B6182}" type="slidenum">
              <a:rPr lang="en-US" smtClean="0"/>
              <a:pPr/>
              <a:t>‹#›</a:t>
            </a:fld>
            <a:endParaRPr lang="en-US"/>
          </a:p>
        </p:txBody>
      </p:sp>
    </p:spTree>
    <p:extLst>
      <p:ext uri="{BB962C8B-B14F-4D97-AF65-F5344CB8AC3E}">
        <p14:creationId xmlns:p14="http://schemas.microsoft.com/office/powerpoint/2010/main" xmlns="" val="31172749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he-IL" dirty="0" smtClean="0"/>
              <a:t>כותרת</a:t>
            </a:r>
            <a:r>
              <a:rPr lang="he-IL" baseline="0" dirty="0" smtClean="0"/>
              <a:t> ותמונה מהאתר או הלוגו </a:t>
            </a:r>
            <a:endParaRPr lang="he-IL" dirty="0"/>
          </a:p>
        </p:txBody>
      </p:sp>
      <p:sp>
        <p:nvSpPr>
          <p:cNvPr id="4" name="Slide Number Placeholder 3"/>
          <p:cNvSpPr>
            <a:spLocks noGrp="1"/>
          </p:cNvSpPr>
          <p:nvPr>
            <p:ph type="sldNum" sz="quarter" idx="10"/>
          </p:nvPr>
        </p:nvSpPr>
        <p:spPr/>
        <p:txBody>
          <a:bodyPr/>
          <a:lstStyle/>
          <a:p>
            <a:fld id="{29035CE4-5851-4B7A-B4B3-ADA6C73B6182}"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a:extLst>
              <a:ext uri="{FF2B5EF4-FFF2-40B4-BE49-F238E27FC236}">
                <a16:creationId xmlns:a16="http://schemas.microsoft.com/office/drawing/2014/main" xmlns="" id="{551E54FC-867C-46B5-AE13-AEFC0E59B9F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57347" name="Notes Placeholder 2">
            <a:extLst>
              <a:ext uri="{FF2B5EF4-FFF2-40B4-BE49-F238E27FC236}">
                <a16:creationId xmlns:a16="http://schemas.microsoft.com/office/drawing/2014/main" xmlns="" id="{B42090CA-DC46-4E97-8256-8E6D37AF5852}"/>
              </a:ext>
            </a:extLst>
          </p:cNvPr>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ltLang="x-none">
                <a:cs typeface="Arial" panose="020B0604020202020204" pitchFamily="34" charset="0"/>
              </a:rPr>
              <a:t>Line spacing + Page numbers</a:t>
            </a:r>
          </a:p>
        </p:txBody>
      </p:sp>
      <p:sp>
        <p:nvSpPr>
          <p:cNvPr id="57348" name="Slide Number Placeholder 3">
            <a:extLst>
              <a:ext uri="{FF2B5EF4-FFF2-40B4-BE49-F238E27FC236}">
                <a16:creationId xmlns:a16="http://schemas.microsoft.com/office/drawing/2014/main" xmlns="" id="{C5CA88EA-8F84-42C4-AF59-217A46FCA746}"/>
              </a:ext>
            </a:extLst>
          </p:cNvPr>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lgn="r" rtl="1">
              <a:spcBef>
                <a:spcPct val="30000"/>
              </a:spcBef>
              <a:defRPr sz="1200">
                <a:solidFill>
                  <a:schemeClr val="tx1"/>
                </a:solidFill>
                <a:latin typeface="Calibri" panose="020F0502020204030204" pitchFamily="34" charset="0"/>
                <a:cs typeface="Arial" panose="020B0604020202020204" pitchFamily="34" charset="0"/>
              </a:defRPr>
            </a:lvl1pPr>
            <a:lvl2pPr marL="742950" indent="-285750" algn="r" rtl="1">
              <a:spcBef>
                <a:spcPct val="30000"/>
              </a:spcBef>
              <a:defRPr sz="1200">
                <a:solidFill>
                  <a:schemeClr val="tx1"/>
                </a:solidFill>
                <a:latin typeface="Calibri" panose="020F0502020204030204" pitchFamily="34" charset="0"/>
                <a:cs typeface="Arial" panose="020B0604020202020204" pitchFamily="34" charset="0"/>
              </a:defRPr>
            </a:lvl2pPr>
            <a:lvl3pPr marL="1143000" indent="-228600" algn="r" rtl="1">
              <a:spcBef>
                <a:spcPct val="30000"/>
              </a:spcBef>
              <a:defRPr sz="1200">
                <a:solidFill>
                  <a:schemeClr val="tx1"/>
                </a:solidFill>
                <a:latin typeface="Calibri" panose="020F0502020204030204" pitchFamily="34" charset="0"/>
                <a:cs typeface="Arial" panose="020B0604020202020204" pitchFamily="34" charset="0"/>
              </a:defRPr>
            </a:lvl3pPr>
            <a:lvl4pPr marL="1600200" indent="-228600" algn="r" rtl="1">
              <a:spcBef>
                <a:spcPct val="30000"/>
              </a:spcBef>
              <a:defRPr sz="1200">
                <a:solidFill>
                  <a:schemeClr val="tx1"/>
                </a:solidFill>
                <a:latin typeface="Calibri" panose="020F0502020204030204" pitchFamily="34" charset="0"/>
                <a:cs typeface="Arial" panose="020B0604020202020204" pitchFamily="34" charset="0"/>
              </a:defRPr>
            </a:lvl4pPr>
            <a:lvl5pPr marL="2057400" indent="-228600" algn="r" rtl="1">
              <a:spcBef>
                <a:spcPct val="30000"/>
              </a:spcBef>
              <a:defRPr sz="1200">
                <a:solidFill>
                  <a:schemeClr val="tx1"/>
                </a:solidFill>
                <a:latin typeface="Calibri" panose="020F0502020204030204" pitchFamily="34" charset="0"/>
                <a:cs typeface="Arial" panose="020B0604020202020204" pitchFamily="34" charset="0"/>
              </a:defRPr>
            </a:lvl5pPr>
            <a:lvl6pPr marL="2514600" indent="-228600" algn="r" rtl="1"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6pPr>
            <a:lvl7pPr marL="2971800" indent="-228600" algn="r" rtl="1"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7pPr>
            <a:lvl8pPr marL="3429000" indent="-228600" algn="r" rtl="1"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8pPr>
            <a:lvl9pPr marL="3886200" indent="-228600" algn="r" rtl="1"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9pPr>
          </a:lstStyle>
          <a:p>
            <a:pPr algn="l">
              <a:spcBef>
                <a:spcPct val="0"/>
              </a:spcBef>
            </a:pPr>
            <a:fld id="{0E2880B9-9834-413E-9937-33BA8E38A6BE}" type="slidenum">
              <a:rPr lang="en-US" altLang="x-none" smtClean="0"/>
              <a:pPr algn="l">
                <a:spcBef>
                  <a:spcPct val="0"/>
                </a:spcBef>
              </a:pPr>
              <a:t>12</a:t>
            </a:fld>
            <a:endParaRPr lang="en-US" altLang="x-none"/>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a:extLst>
              <a:ext uri="{FF2B5EF4-FFF2-40B4-BE49-F238E27FC236}">
                <a16:creationId xmlns:a16="http://schemas.microsoft.com/office/drawing/2014/main" xmlns="" id="{83C5EB73-BCD1-4E1E-8F08-D6972FB931F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59395" name="Notes Placeholder 2">
            <a:extLst>
              <a:ext uri="{FF2B5EF4-FFF2-40B4-BE49-F238E27FC236}">
                <a16:creationId xmlns:a16="http://schemas.microsoft.com/office/drawing/2014/main" xmlns="" id="{6166A9AD-8FAE-4A54-B7BD-10A5BB3AAF66}"/>
              </a:ext>
            </a:extLst>
          </p:cNvPr>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ltLang="x-none">
                <a:cs typeface="Arial" panose="020B0604020202020204" pitchFamily="34" charset="0"/>
              </a:rPr>
              <a:t>Line spacing + Page numbers</a:t>
            </a:r>
          </a:p>
        </p:txBody>
      </p:sp>
      <p:sp>
        <p:nvSpPr>
          <p:cNvPr id="59396" name="Slide Number Placeholder 3">
            <a:extLst>
              <a:ext uri="{FF2B5EF4-FFF2-40B4-BE49-F238E27FC236}">
                <a16:creationId xmlns:a16="http://schemas.microsoft.com/office/drawing/2014/main" xmlns="" id="{17EC6061-858C-45A9-B369-B6E08D34BFCF}"/>
              </a:ext>
            </a:extLst>
          </p:cNvPr>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lgn="r" rtl="1">
              <a:spcBef>
                <a:spcPct val="30000"/>
              </a:spcBef>
              <a:defRPr sz="1200">
                <a:solidFill>
                  <a:schemeClr val="tx1"/>
                </a:solidFill>
                <a:latin typeface="Calibri" panose="020F0502020204030204" pitchFamily="34" charset="0"/>
                <a:cs typeface="Arial" panose="020B0604020202020204" pitchFamily="34" charset="0"/>
              </a:defRPr>
            </a:lvl1pPr>
            <a:lvl2pPr marL="742950" indent="-285750" algn="r" rtl="1">
              <a:spcBef>
                <a:spcPct val="30000"/>
              </a:spcBef>
              <a:defRPr sz="1200">
                <a:solidFill>
                  <a:schemeClr val="tx1"/>
                </a:solidFill>
                <a:latin typeface="Calibri" panose="020F0502020204030204" pitchFamily="34" charset="0"/>
                <a:cs typeface="Arial" panose="020B0604020202020204" pitchFamily="34" charset="0"/>
              </a:defRPr>
            </a:lvl2pPr>
            <a:lvl3pPr marL="1143000" indent="-228600" algn="r" rtl="1">
              <a:spcBef>
                <a:spcPct val="30000"/>
              </a:spcBef>
              <a:defRPr sz="1200">
                <a:solidFill>
                  <a:schemeClr val="tx1"/>
                </a:solidFill>
                <a:latin typeface="Calibri" panose="020F0502020204030204" pitchFamily="34" charset="0"/>
                <a:cs typeface="Arial" panose="020B0604020202020204" pitchFamily="34" charset="0"/>
              </a:defRPr>
            </a:lvl3pPr>
            <a:lvl4pPr marL="1600200" indent="-228600" algn="r" rtl="1">
              <a:spcBef>
                <a:spcPct val="30000"/>
              </a:spcBef>
              <a:defRPr sz="1200">
                <a:solidFill>
                  <a:schemeClr val="tx1"/>
                </a:solidFill>
                <a:latin typeface="Calibri" panose="020F0502020204030204" pitchFamily="34" charset="0"/>
                <a:cs typeface="Arial" panose="020B0604020202020204" pitchFamily="34" charset="0"/>
              </a:defRPr>
            </a:lvl4pPr>
            <a:lvl5pPr marL="2057400" indent="-228600" algn="r" rtl="1">
              <a:spcBef>
                <a:spcPct val="30000"/>
              </a:spcBef>
              <a:defRPr sz="1200">
                <a:solidFill>
                  <a:schemeClr val="tx1"/>
                </a:solidFill>
                <a:latin typeface="Calibri" panose="020F0502020204030204" pitchFamily="34" charset="0"/>
                <a:cs typeface="Arial" panose="020B0604020202020204" pitchFamily="34" charset="0"/>
              </a:defRPr>
            </a:lvl5pPr>
            <a:lvl6pPr marL="2514600" indent="-228600" algn="r" rtl="1"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6pPr>
            <a:lvl7pPr marL="2971800" indent="-228600" algn="r" rtl="1"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7pPr>
            <a:lvl8pPr marL="3429000" indent="-228600" algn="r" rtl="1"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8pPr>
            <a:lvl9pPr marL="3886200" indent="-228600" algn="r" rtl="1"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9pPr>
          </a:lstStyle>
          <a:p>
            <a:pPr algn="l">
              <a:spcBef>
                <a:spcPct val="0"/>
              </a:spcBef>
            </a:pPr>
            <a:fld id="{6E2F2767-FEAF-415D-8DAA-45FFBE7FA865}" type="slidenum">
              <a:rPr lang="en-US" altLang="x-none" smtClean="0"/>
              <a:pPr algn="l">
                <a:spcBef>
                  <a:spcPct val="0"/>
                </a:spcBef>
              </a:pPr>
              <a:t>13</a:t>
            </a:fld>
            <a:endParaRPr lang="en-US" altLang="x-none"/>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6" indent="0" algn="l" defTabSz="914400" rtl="0" eaLnBrk="1" fontAlgn="auto" latinLnBrk="0" hangingPunct="1">
              <a:lnSpc>
                <a:spcPct val="100000"/>
              </a:lnSpc>
              <a:spcBef>
                <a:spcPts val="0"/>
              </a:spcBef>
              <a:spcAft>
                <a:spcPts val="0"/>
              </a:spcAft>
              <a:buClrTx/>
              <a:buSzTx/>
              <a:buFontTx/>
              <a:buNone/>
              <a:tabLst/>
              <a:defRPr/>
            </a:pPr>
            <a:r>
              <a:rPr lang="he-IL" dirty="0" smtClean="0"/>
              <a:t>למרות זאת לפני מספר שנים , בזמנו כמנהלת מיון נשים, הנהלת בית החולים הקציבה משאבים ומומחים במטרה של שי לבודד את הכשלים ולהפ]נות את הזרקור  על אוכלוסיה ספציפית, שמבקרת רבות במרפאות בקהילה במוקדים ובחדרי מיון – מ אוכלוסיית ההפלות הנדחות – ואינה מקבלת מענה ראוי</a:t>
            </a:r>
            <a:endParaRPr lang="en-US" dirty="0" smtClean="0"/>
          </a:p>
          <a:p>
            <a:pPr marL="0" marR="0" lvl="6" indent="0" algn="l" defTabSz="914400" rtl="0" eaLnBrk="1" fontAlgn="auto" latinLnBrk="0" hangingPunct="1">
              <a:lnSpc>
                <a:spcPct val="100000"/>
              </a:lnSpc>
              <a:spcBef>
                <a:spcPts val="0"/>
              </a:spcBef>
              <a:spcAft>
                <a:spcPts val="0"/>
              </a:spcAft>
              <a:buClrTx/>
              <a:buSzTx/>
              <a:buFontTx/>
              <a:buNone/>
              <a:tabLst/>
              <a:defRPr/>
            </a:pPr>
            <a:r>
              <a:rPr lang="he-IL" dirty="0" smtClean="0"/>
              <a:t>לפני מספר שנים כאשר בתפקידי הייה מנהלת מיון נשים הושקעו מטעם ההנהלה של שיבא משאבים רבים בנסיון לשפר את החוויה במיוןבנסיון לזהות את נקודות הכשל בודדנו אוכלוסיה אחת ....</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he-IL" dirty="0"/>
          </a:p>
        </p:txBody>
      </p:sp>
      <p:sp>
        <p:nvSpPr>
          <p:cNvPr id="4" name="Slide Number Placeholder 3"/>
          <p:cNvSpPr>
            <a:spLocks noGrp="1"/>
          </p:cNvSpPr>
          <p:nvPr>
            <p:ph type="sldNum" sz="quarter" idx="10"/>
          </p:nvPr>
        </p:nvSpPr>
        <p:spPr/>
        <p:txBody>
          <a:bodyPr/>
          <a:lstStyle/>
          <a:p>
            <a:fld id="{29035CE4-5851-4B7A-B4B3-ADA6C73B6182}" type="slidenum">
              <a:rPr lang="en-US" smtClean="0"/>
              <a:pPr/>
              <a:t>14</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a:extLst>
              <a:ext uri="{FF2B5EF4-FFF2-40B4-BE49-F238E27FC236}">
                <a16:creationId xmlns:a16="http://schemas.microsoft.com/office/drawing/2014/main" xmlns="" id="{7DB4B6E1-4CF5-4412-9BBB-3B3CFBC7FB1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34819" name="Notes Placeholder 2">
            <a:extLst>
              <a:ext uri="{FF2B5EF4-FFF2-40B4-BE49-F238E27FC236}">
                <a16:creationId xmlns:a16="http://schemas.microsoft.com/office/drawing/2014/main" xmlns="" id="{B0CB7B4D-F55B-4C16-B5DE-58CBD9842853}"/>
              </a:ext>
            </a:extLst>
          </p:cNvPr>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ltLang="x-none">
                <a:cs typeface="Arial" panose="020B0604020202020204" pitchFamily="34" charset="0"/>
              </a:rPr>
              <a:t>Line spacing + Page numbers</a:t>
            </a:r>
          </a:p>
        </p:txBody>
      </p:sp>
      <p:sp>
        <p:nvSpPr>
          <p:cNvPr id="34820" name="Slide Number Placeholder 3">
            <a:extLst>
              <a:ext uri="{FF2B5EF4-FFF2-40B4-BE49-F238E27FC236}">
                <a16:creationId xmlns:a16="http://schemas.microsoft.com/office/drawing/2014/main" xmlns="" id="{07514DE3-BC1C-4FCF-983C-8D128ABF1691}"/>
              </a:ext>
            </a:extLst>
          </p:cNvPr>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lgn="r" rtl="1">
              <a:spcBef>
                <a:spcPct val="30000"/>
              </a:spcBef>
              <a:defRPr sz="1200">
                <a:solidFill>
                  <a:schemeClr val="tx1"/>
                </a:solidFill>
                <a:latin typeface="Calibri" panose="020F0502020204030204" pitchFamily="34" charset="0"/>
                <a:cs typeface="Arial" panose="020B0604020202020204" pitchFamily="34" charset="0"/>
              </a:defRPr>
            </a:lvl1pPr>
            <a:lvl2pPr marL="742950" indent="-285750" algn="r" rtl="1">
              <a:spcBef>
                <a:spcPct val="30000"/>
              </a:spcBef>
              <a:defRPr sz="1200">
                <a:solidFill>
                  <a:schemeClr val="tx1"/>
                </a:solidFill>
                <a:latin typeface="Calibri" panose="020F0502020204030204" pitchFamily="34" charset="0"/>
                <a:cs typeface="Arial" panose="020B0604020202020204" pitchFamily="34" charset="0"/>
              </a:defRPr>
            </a:lvl2pPr>
            <a:lvl3pPr marL="1143000" indent="-228600" algn="r" rtl="1">
              <a:spcBef>
                <a:spcPct val="30000"/>
              </a:spcBef>
              <a:defRPr sz="1200">
                <a:solidFill>
                  <a:schemeClr val="tx1"/>
                </a:solidFill>
                <a:latin typeface="Calibri" panose="020F0502020204030204" pitchFamily="34" charset="0"/>
                <a:cs typeface="Arial" panose="020B0604020202020204" pitchFamily="34" charset="0"/>
              </a:defRPr>
            </a:lvl3pPr>
            <a:lvl4pPr marL="1600200" indent="-228600" algn="r" rtl="1">
              <a:spcBef>
                <a:spcPct val="30000"/>
              </a:spcBef>
              <a:defRPr sz="1200">
                <a:solidFill>
                  <a:schemeClr val="tx1"/>
                </a:solidFill>
                <a:latin typeface="Calibri" panose="020F0502020204030204" pitchFamily="34" charset="0"/>
                <a:cs typeface="Arial" panose="020B0604020202020204" pitchFamily="34" charset="0"/>
              </a:defRPr>
            </a:lvl4pPr>
            <a:lvl5pPr marL="2057400" indent="-228600" algn="r" rtl="1">
              <a:spcBef>
                <a:spcPct val="30000"/>
              </a:spcBef>
              <a:defRPr sz="1200">
                <a:solidFill>
                  <a:schemeClr val="tx1"/>
                </a:solidFill>
                <a:latin typeface="Calibri" panose="020F0502020204030204" pitchFamily="34" charset="0"/>
                <a:cs typeface="Arial" panose="020B0604020202020204" pitchFamily="34" charset="0"/>
              </a:defRPr>
            </a:lvl5pPr>
            <a:lvl6pPr marL="2514600" indent="-228600" algn="r" rtl="1"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6pPr>
            <a:lvl7pPr marL="2971800" indent="-228600" algn="r" rtl="1"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7pPr>
            <a:lvl8pPr marL="3429000" indent="-228600" algn="r" rtl="1"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8pPr>
            <a:lvl9pPr marL="3886200" indent="-228600" algn="r" rtl="1"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9pPr>
          </a:lstStyle>
          <a:p>
            <a:pPr algn="l">
              <a:spcBef>
                <a:spcPct val="0"/>
              </a:spcBef>
            </a:pPr>
            <a:fld id="{403A973F-C4DB-41FA-8F0A-200FB812D8DF}" type="slidenum">
              <a:rPr lang="en-US" altLang="x-none" smtClean="0"/>
              <a:pPr algn="l">
                <a:spcBef>
                  <a:spcPct val="0"/>
                </a:spcBef>
              </a:pPr>
              <a:t>20</a:t>
            </a:fld>
            <a:endParaRPr lang="en-US" altLang="x-none"/>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a:extLst>
              <a:ext uri="{FF2B5EF4-FFF2-40B4-BE49-F238E27FC236}">
                <a16:creationId xmlns:a16="http://schemas.microsoft.com/office/drawing/2014/main" xmlns="" id="{42EE36DA-AE19-427C-9775-9B03DD6081C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37891" name="Notes Placeholder 2">
            <a:extLst>
              <a:ext uri="{FF2B5EF4-FFF2-40B4-BE49-F238E27FC236}">
                <a16:creationId xmlns:a16="http://schemas.microsoft.com/office/drawing/2014/main" xmlns="" id="{06D4B8DF-33D0-4849-B9AA-706A99FE2556}"/>
              </a:ext>
            </a:extLst>
          </p:cNvPr>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ltLang="x-none">
                <a:cs typeface="Arial" panose="020B0604020202020204" pitchFamily="34" charset="0"/>
              </a:rPr>
              <a:t>Line spacing + Page numbers</a:t>
            </a:r>
          </a:p>
        </p:txBody>
      </p:sp>
      <p:sp>
        <p:nvSpPr>
          <p:cNvPr id="37892" name="Slide Number Placeholder 3">
            <a:extLst>
              <a:ext uri="{FF2B5EF4-FFF2-40B4-BE49-F238E27FC236}">
                <a16:creationId xmlns:a16="http://schemas.microsoft.com/office/drawing/2014/main" xmlns="" id="{F1E896C9-BF49-484E-9D29-606F0DA89D27}"/>
              </a:ext>
            </a:extLst>
          </p:cNvPr>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lgn="r" rtl="1">
              <a:spcBef>
                <a:spcPct val="30000"/>
              </a:spcBef>
              <a:defRPr sz="1200">
                <a:solidFill>
                  <a:schemeClr val="tx1"/>
                </a:solidFill>
                <a:latin typeface="Calibri" panose="020F0502020204030204" pitchFamily="34" charset="0"/>
                <a:cs typeface="Arial" panose="020B0604020202020204" pitchFamily="34" charset="0"/>
              </a:defRPr>
            </a:lvl1pPr>
            <a:lvl2pPr marL="742950" indent="-285750" algn="r" rtl="1">
              <a:spcBef>
                <a:spcPct val="30000"/>
              </a:spcBef>
              <a:defRPr sz="1200">
                <a:solidFill>
                  <a:schemeClr val="tx1"/>
                </a:solidFill>
                <a:latin typeface="Calibri" panose="020F0502020204030204" pitchFamily="34" charset="0"/>
                <a:cs typeface="Arial" panose="020B0604020202020204" pitchFamily="34" charset="0"/>
              </a:defRPr>
            </a:lvl2pPr>
            <a:lvl3pPr marL="1143000" indent="-228600" algn="r" rtl="1">
              <a:spcBef>
                <a:spcPct val="30000"/>
              </a:spcBef>
              <a:defRPr sz="1200">
                <a:solidFill>
                  <a:schemeClr val="tx1"/>
                </a:solidFill>
                <a:latin typeface="Calibri" panose="020F0502020204030204" pitchFamily="34" charset="0"/>
                <a:cs typeface="Arial" panose="020B0604020202020204" pitchFamily="34" charset="0"/>
              </a:defRPr>
            </a:lvl3pPr>
            <a:lvl4pPr marL="1600200" indent="-228600" algn="r" rtl="1">
              <a:spcBef>
                <a:spcPct val="30000"/>
              </a:spcBef>
              <a:defRPr sz="1200">
                <a:solidFill>
                  <a:schemeClr val="tx1"/>
                </a:solidFill>
                <a:latin typeface="Calibri" panose="020F0502020204030204" pitchFamily="34" charset="0"/>
                <a:cs typeface="Arial" panose="020B0604020202020204" pitchFamily="34" charset="0"/>
              </a:defRPr>
            </a:lvl4pPr>
            <a:lvl5pPr marL="2057400" indent="-228600" algn="r" rtl="1">
              <a:spcBef>
                <a:spcPct val="30000"/>
              </a:spcBef>
              <a:defRPr sz="1200">
                <a:solidFill>
                  <a:schemeClr val="tx1"/>
                </a:solidFill>
                <a:latin typeface="Calibri" panose="020F0502020204030204" pitchFamily="34" charset="0"/>
                <a:cs typeface="Arial" panose="020B0604020202020204" pitchFamily="34" charset="0"/>
              </a:defRPr>
            </a:lvl5pPr>
            <a:lvl6pPr marL="2514600" indent="-228600" algn="r" rtl="1"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6pPr>
            <a:lvl7pPr marL="2971800" indent="-228600" algn="r" rtl="1"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7pPr>
            <a:lvl8pPr marL="3429000" indent="-228600" algn="r" rtl="1"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8pPr>
            <a:lvl9pPr marL="3886200" indent="-228600" algn="r" rtl="1"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9pPr>
          </a:lstStyle>
          <a:p>
            <a:pPr algn="l">
              <a:spcBef>
                <a:spcPct val="0"/>
              </a:spcBef>
            </a:pPr>
            <a:fld id="{A252CC5C-2BED-47B2-A2E7-78B5AFF8035C}" type="slidenum">
              <a:rPr lang="en-US" altLang="x-none" smtClean="0"/>
              <a:pPr algn="l">
                <a:spcBef>
                  <a:spcPct val="0"/>
                </a:spcBef>
              </a:pPr>
              <a:t>22</a:t>
            </a:fld>
            <a:endParaRPr lang="en-US" altLang="x-none"/>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None/>
            </a:pPr>
            <a:r>
              <a:rPr lang="he-IL" dirty="0" smtClean="0"/>
              <a:t>להעתיק לגמרי חחחח</a:t>
            </a:r>
          </a:p>
          <a:p>
            <a:pPr>
              <a:buNone/>
            </a:pPr>
            <a:r>
              <a:rPr lang="he-IL" dirty="0" smtClean="0"/>
              <a:t>משאבים</a:t>
            </a:r>
          </a:p>
          <a:p>
            <a:pPr>
              <a:buNone/>
            </a:pPr>
            <a:r>
              <a:rPr lang="he-IL" dirty="0" smtClean="0"/>
              <a:t>קיצוצים</a:t>
            </a:r>
          </a:p>
          <a:p>
            <a:pPr>
              <a:buNone/>
            </a:pPr>
            <a:r>
              <a:rPr lang="he-IL" dirty="0" smtClean="0"/>
              <a:t>אבל בכל זאת רוח גבית חוזר משרד הבריאות</a:t>
            </a:r>
            <a:endParaRPr lang="en-US" dirty="0" smtClean="0"/>
          </a:p>
          <a:p>
            <a:endParaRPr lang="he-IL" dirty="0"/>
          </a:p>
        </p:txBody>
      </p:sp>
      <p:sp>
        <p:nvSpPr>
          <p:cNvPr id="4" name="Slide Number Placeholder 3"/>
          <p:cNvSpPr>
            <a:spLocks noGrp="1"/>
          </p:cNvSpPr>
          <p:nvPr>
            <p:ph type="sldNum" sz="quarter" idx="10"/>
          </p:nvPr>
        </p:nvSpPr>
        <p:spPr/>
        <p:txBody>
          <a:bodyPr/>
          <a:lstStyle/>
          <a:p>
            <a:fld id="{29035CE4-5851-4B7A-B4B3-ADA6C73B6182}" type="slidenum">
              <a:rPr lang="en-US" smtClean="0"/>
              <a:pPr/>
              <a:t>23</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a:extLst>
              <a:ext uri="{FF2B5EF4-FFF2-40B4-BE49-F238E27FC236}">
                <a16:creationId xmlns:a16="http://schemas.microsoft.com/office/drawing/2014/main" xmlns="" id="{23CD536F-AC58-4752-8861-393E599BDB2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61443" name="Notes Placeholder 2">
            <a:extLst>
              <a:ext uri="{FF2B5EF4-FFF2-40B4-BE49-F238E27FC236}">
                <a16:creationId xmlns:a16="http://schemas.microsoft.com/office/drawing/2014/main" xmlns="" id="{6C4184E5-6F94-450D-877E-B501626D7D9D}"/>
              </a:ext>
            </a:extLst>
          </p:cNvPr>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spcBef>
                <a:spcPct val="0"/>
              </a:spcBef>
            </a:pPr>
            <a:r>
              <a:rPr lang="en-US" altLang="x-none">
                <a:cs typeface="Arial" panose="020B0604020202020204" pitchFamily="34" charset="0"/>
              </a:rPr>
              <a:t>Line spacing + Page numbers</a:t>
            </a:r>
          </a:p>
        </p:txBody>
      </p:sp>
      <p:sp>
        <p:nvSpPr>
          <p:cNvPr id="61444" name="Slide Number Placeholder 3">
            <a:extLst>
              <a:ext uri="{FF2B5EF4-FFF2-40B4-BE49-F238E27FC236}">
                <a16:creationId xmlns:a16="http://schemas.microsoft.com/office/drawing/2014/main" xmlns="" id="{6232580D-C78A-4D60-8866-D52C615E0C33}"/>
              </a:ext>
            </a:extLst>
          </p:cNvPr>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lgn="r" rtl="1">
              <a:spcBef>
                <a:spcPct val="30000"/>
              </a:spcBef>
              <a:defRPr sz="1200">
                <a:solidFill>
                  <a:schemeClr val="tx1"/>
                </a:solidFill>
                <a:latin typeface="Calibri" panose="020F0502020204030204" pitchFamily="34" charset="0"/>
                <a:cs typeface="Arial" panose="020B0604020202020204" pitchFamily="34" charset="0"/>
              </a:defRPr>
            </a:lvl1pPr>
            <a:lvl2pPr marL="742950" indent="-285750" algn="r" rtl="1">
              <a:spcBef>
                <a:spcPct val="30000"/>
              </a:spcBef>
              <a:defRPr sz="1200">
                <a:solidFill>
                  <a:schemeClr val="tx1"/>
                </a:solidFill>
                <a:latin typeface="Calibri" panose="020F0502020204030204" pitchFamily="34" charset="0"/>
                <a:cs typeface="Arial" panose="020B0604020202020204" pitchFamily="34" charset="0"/>
              </a:defRPr>
            </a:lvl2pPr>
            <a:lvl3pPr marL="1143000" indent="-228600" algn="r" rtl="1">
              <a:spcBef>
                <a:spcPct val="30000"/>
              </a:spcBef>
              <a:defRPr sz="1200">
                <a:solidFill>
                  <a:schemeClr val="tx1"/>
                </a:solidFill>
                <a:latin typeface="Calibri" panose="020F0502020204030204" pitchFamily="34" charset="0"/>
                <a:cs typeface="Arial" panose="020B0604020202020204" pitchFamily="34" charset="0"/>
              </a:defRPr>
            </a:lvl3pPr>
            <a:lvl4pPr marL="1600200" indent="-228600" algn="r" rtl="1">
              <a:spcBef>
                <a:spcPct val="30000"/>
              </a:spcBef>
              <a:defRPr sz="1200">
                <a:solidFill>
                  <a:schemeClr val="tx1"/>
                </a:solidFill>
                <a:latin typeface="Calibri" panose="020F0502020204030204" pitchFamily="34" charset="0"/>
                <a:cs typeface="Arial" panose="020B0604020202020204" pitchFamily="34" charset="0"/>
              </a:defRPr>
            </a:lvl4pPr>
            <a:lvl5pPr marL="2057400" indent="-228600" algn="r" rtl="1">
              <a:spcBef>
                <a:spcPct val="30000"/>
              </a:spcBef>
              <a:defRPr sz="1200">
                <a:solidFill>
                  <a:schemeClr val="tx1"/>
                </a:solidFill>
                <a:latin typeface="Calibri" panose="020F0502020204030204" pitchFamily="34" charset="0"/>
                <a:cs typeface="Arial" panose="020B0604020202020204" pitchFamily="34" charset="0"/>
              </a:defRPr>
            </a:lvl5pPr>
            <a:lvl6pPr marL="2514600" indent="-228600" algn="r" rtl="1"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6pPr>
            <a:lvl7pPr marL="2971800" indent="-228600" algn="r" rtl="1"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7pPr>
            <a:lvl8pPr marL="3429000" indent="-228600" algn="r" rtl="1"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8pPr>
            <a:lvl9pPr marL="3886200" indent="-228600" algn="r" rtl="1"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9pPr>
          </a:lstStyle>
          <a:p>
            <a:pPr algn="l">
              <a:spcBef>
                <a:spcPct val="0"/>
              </a:spcBef>
            </a:pPr>
            <a:fld id="{F3A25EB8-8490-457A-B1CD-3873EDB4678B}" type="slidenum">
              <a:rPr lang="en-US" altLang="x-none" smtClean="0"/>
              <a:pPr algn="l">
                <a:spcBef>
                  <a:spcPct val="0"/>
                </a:spcBef>
              </a:pPr>
              <a:t>26</a:t>
            </a:fld>
            <a:endParaRPr lang="en-US" altLang="x-none"/>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smtClean="0"/>
              <a:t> 	Column3	Column1	Column2</a:t>
            </a:r>
          </a:p>
          <a:p>
            <a:r>
              <a:rPr lang="es-ES" dirty="0" smtClean="0"/>
              <a:t>2020		770	</a:t>
            </a:r>
          </a:p>
          <a:p>
            <a:r>
              <a:rPr lang="es-ES" dirty="0" smtClean="0"/>
              <a:t>2021		1023	</a:t>
            </a:r>
          </a:p>
          <a:p>
            <a:r>
              <a:rPr lang="es-ES" dirty="0" smtClean="0"/>
              <a:t>2022		1124	</a:t>
            </a:r>
          </a:p>
          <a:p>
            <a:endParaRPr lang="he-IL" dirty="0"/>
          </a:p>
        </p:txBody>
      </p:sp>
      <p:sp>
        <p:nvSpPr>
          <p:cNvPr id="4" name="Slide Number Placeholder 3"/>
          <p:cNvSpPr>
            <a:spLocks noGrp="1"/>
          </p:cNvSpPr>
          <p:nvPr>
            <p:ph type="sldNum" sz="quarter" idx="10"/>
          </p:nvPr>
        </p:nvSpPr>
        <p:spPr/>
        <p:txBody>
          <a:bodyPr/>
          <a:lstStyle/>
          <a:p>
            <a:fld id="{5ABD70FF-87ED-44C1-9E67-E70AF6CFEEDE}" type="slidenum">
              <a:rPr lang="he-IL" smtClean="0"/>
              <a:pPr/>
              <a:t>30</a:t>
            </a:fld>
            <a:endParaRPr lang="he-IL"/>
          </a:p>
        </p:txBody>
      </p:sp>
    </p:spTree>
    <p:extLst>
      <p:ext uri="{BB962C8B-B14F-4D97-AF65-F5344CB8AC3E}">
        <p14:creationId xmlns:p14="http://schemas.microsoft.com/office/powerpoint/2010/main" xmlns="" val="11105134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e-IL" baseline="0" dirty="0" smtClean="0"/>
              <a:t>דרך נוספת להצגת המהלך </a:t>
            </a:r>
          </a:p>
          <a:p>
            <a:endParaRPr lang="he-IL" dirty="0"/>
          </a:p>
        </p:txBody>
      </p:sp>
      <p:sp>
        <p:nvSpPr>
          <p:cNvPr id="4" name="Slide Number Placeholder 3"/>
          <p:cNvSpPr>
            <a:spLocks noGrp="1"/>
          </p:cNvSpPr>
          <p:nvPr>
            <p:ph type="sldNum" sz="quarter" idx="10"/>
          </p:nvPr>
        </p:nvSpPr>
        <p:spPr/>
        <p:txBody>
          <a:bodyPr/>
          <a:lstStyle/>
          <a:p>
            <a:fld id="{5ABD70FF-87ED-44C1-9E67-E70AF6CFEEDE}" type="slidenum">
              <a:rPr lang="he-IL" smtClean="0"/>
              <a:pPr/>
              <a:t>31</a:t>
            </a:fld>
            <a:endParaRPr lang="he-IL"/>
          </a:p>
        </p:txBody>
      </p:sp>
    </p:spTree>
    <p:extLst>
      <p:ext uri="{BB962C8B-B14F-4D97-AF65-F5344CB8AC3E}">
        <p14:creationId xmlns:p14="http://schemas.microsoft.com/office/powerpoint/2010/main" xmlns="" val="16660759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gn="r">
              <a:buNone/>
            </a:pPr>
            <a:r>
              <a:rPr lang="he-IL" dirty="0" smtClean="0"/>
              <a:t>אנמנזה מכוונת</a:t>
            </a:r>
          </a:p>
          <a:p>
            <a:pPr algn="r">
              <a:buNone/>
            </a:pPr>
            <a:r>
              <a:rPr lang="he-IL" dirty="0" smtClean="0"/>
              <a:t>סיפור המחיצה.....</a:t>
            </a:r>
          </a:p>
          <a:p>
            <a:pPr algn="r">
              <a:buNone/>
            </a:pPr>
            <a:r>
              <a:rPr lang="he-IL" dirty="0" smtClean="0"/>
              <a:t>הדרכה על ......</a:t>
            </a:r>
            <a:endParaRPr lang="en-US" dirty="0" smtClean="0"/>
          </a:p>
          <a:p>
            <a:endParaRPr lang="he-IL" dirty="0"/>
          </a:p>
        </p:txBody>
      </p:sp>
      <p:sp>
        <p:nvSpPr>
          <p:cNvPr id="4" name="Slide Number Placeholder 3"/>
          <p:cNvSpPr>
            <a:spLocks noGrp="1"/>
          </p:cNvSpPr>
          <p:nvPr>
            <p:ph type="sldNum" sz="quarter" idx="10"/>
          </p:nvPr>
        </p:nvSpPr>
        <p:spPr/>
        <p:txBody>
          <a:bodyPr/>
          <a:lstStyle/>
          <a:p>
            <a:fld id="{29035CE4-5851-4B7A-B4B3-ADA6C73B6182}" type="slidenum">
              <a:rPr lang="en-US" smtClean="0"/>
              <a:pPr/>
              <a:t>33</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he-IL" dirty="0" smtClean="0"/>
              <a:t>פרוייקט ייחודי וייעודי, מעטפת שלמה למטופלות אלו מהפנייה הראשונה ועד לסיום תהליך הטיפול ולוי לתחנות הבאות בדרכם לרקום משפחה- אבל קודם כל למה צריך מרכז שכזה ואיך זה בכלל קרה</a:t>
            </a:r>
          </a:p>
          <a:p>
            <a:endParaRPr lang="he-IL" dirty="0"/>
          </a:p>
        </p:txBody>
      </p:sp>
      <p:sp>
        <p:nvSpPr>
          <p:cNvPr id="4" name="Slide Number Placeholder 3"/>
          <p:cNvSpPr>
            <a:spLocks noGrp="1"/>
          </p:cNvSpPr>
          <p:nvPr>
            <p:ph type="sldNum" sz="quarter" idx="10"/>
          </p:nvPr>
        </p:nvSpPr>
        <p:spPr/>
        <p:txBody>
          <a:bodyPr/>
          <a:lstStyle/>
          <a:p>
            <a:fld id="{29035CE4-5851-4B7A-B4B3-ADA6C73B6182}" type="slidenum">
              <a:rPr lang="en-US" smtClean="0"/>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e-IL" dirty="0" smtClean="0"/>
              <a:t>טרם התקבלו נתונים אמורים להתקבל מחר</a:t>
            </a:r>
          </a:p>
          <a:p>
            <a:r>
              <a:rPr lang="he-IL" dirty="0" smtClean="0"/>
              <a:t>דומני כי יש עלייה משמעותית</a:t>
            </a:r>
          </a:p>
          <a:p>
            <a:r>
              <a:rPr lang="he-IL" dirty="0" smtClean="0"/>
              <a:t>נברר אם ישנה עלייה במחיר</a:t>
            </a:r>
          </a:p>
          <a:p>
            <a:endParaRPr lang="he-IL" dirty="0"/>
          </a:p>
        </p:txBody>
      </p:sp>
      <p:sp>
        <p:nvSpPr>
          <p:cNvPr id="4" name="Slide Number Placeholder 3"/>
          <p:cNvSpPr>
            <a:spLocks noGrp="1"/>
          </p:cNvSpPr>
          <p:nvPr>
            <p:ph type="sldNum" sz="quarter" idx="10"/>
          </p:nvPr>
        </p:nvSpPr>
        <p:spPr/>
        <p:txBody>
          <a:bodyPr/>
          <a:lstStyle/>
          <a:p>
            <a:fld id="{5ABD70FF-87ED-44C1-9E67-E70AF6CFEEDE}" type="slidenum">
              <a:rPr lang="he-IL" smtClean="0"/>
              <a:pPr/>
              <a:t>34</a:t>
            </a:fld>
            <a:endParaRPr lang="he-IL"/>
          </a:p>
        </p:txBody>
      </p:sp>
    </p:spTree>
    <p:extLst>
      <p:ext uri="{BB962C8B-B14F-4D97-AF65-F5344CB8AC3E}">
        <p14:creationId xmlns:p14="http://schemas.microsoft.com/office/powerpoint/2010/main" xmlns="" val="7500787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a:extLst>
              <a:ext uri="{FF2B5EF4-FFF2-40B4-BE49-F238E27FC236}">
                <a16:creationId xmlns:a16="http://schemas.microsoft.com/office/drawing/2014/main" xmlns="" id="{DC104EB6-4906-4A6B-A202-EC4A5D348BB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66563" name="Notes Placeholder 2">
            <a:extLst>
              <a:ext uri="{FF2B5EF4-FFF2-40B4-BE49-F238E27FC236}">
                <a16:creationId xmlns:a16="http://schemas.microsoft.com/office/drawing/2014/main" xmlns="" id="{A899958A-E5FE-4BCE-835C-EADA35282128}"/>
              </a:ext>
            </a:extLst>
          </p:cNvPr>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ltLang="x-none">
                <a:cs typeface="Arial" panose="020B0604020202020204" pitchFamily="34" charset="0"/>
              </a:rPr>
              <a:t>Line spacing + Page numbers</a:t>
            </a:r>
          </a:p>
        </p:txBody>
      </p:sp>
      <p:sp>
        <p:nvSpPr>
          <p:cNvPr id="66564" name="Slide Number Placeholder 3">
            <a:extLst>
              <a:ext uri="{FF2B5EF4-FFF2-40B4-BE49-F238E27FC236}">
                <a16:creationId xmlns:a16="http://schemas.microsoft.com/office/drawing/2014/main" xmlns="" id="{00820D8C-616E-4E97-897B-2954A4FA25DE}"/>
              </a:ext>
            </a:extLst>
          </p:cNvPr>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lgn="r" rtl="1">
              <a:spcBef>
                <a:spcPct val="30000"/>
              </a:spcBef>
              <a:defRPr sz="1200">
                <a:solidFill>
                  <a:schemeClr val="tx1"/>
                </a:solidFill>
                <a:latin typeface="Calibri" panose="020F0502020204030204" pitchFamily="34" charset="0"/>
                <a:cs typeface="Arial" panose="020B0604020202020204" pitchFamily="34" charset="0"/>
              </a:defRPr>
            </a:lvl1pPr>
            <a:lvl2pPr marL="742950" indent="-285750" algn="r" rtl="1">
              <a:spcBef>
                <a:spcPct val="30000"/>
              </a:spcBef>
              <a:defRPr sz="1200">
                <a:solidFill>
                  <a:schemeClr val="tx1"/>
                </a:solidFill>
                <a:latin typeface="Calibri" panose="020F0502020204030204" pitchFamily="34" charset="0"/>
                <a:cs typeface="Arial" panose="020B0604020202020204" pitchFamily="34" charset="0"/>
              </a:defRPr>
            </a:lvl2pPr>
            <a:lvl3pPr marL="1143000" indent="-228600" algn="r" rtl="1">
              <a:spcBef>
                <a:spcPct val="30000"/>
              </a:spcBef>
              <a:defRPr sz="1200">
                <a:solidFill>
                  <a:schemeClr val="tx1"/>
                </a:solidFill>
                <a:latin typeface="Calibri" panose="020F0502020204030204" pitchFamily="34" charset="0"/>
                <a:cs typeface="Arial" panose="020B0604020202020204" pitchFamily="34" charset="0"/>
              </a:defRPr>
            </a:lvl3pPr>
            <a:lvl4pPr marL="1600200" indent="-228600" algn="r" rtl="1">
              <a:spcBef>
                <a:spcPct val="30000"/>
              </a:spcBef>
              <a:defRPr sz="1200">
                <a:solidFill>
                  <a:schemeClr val="tx1"/>
                </a:solidFill>
                <a:latin typeface="Calibri" panose="020F0502020204030204" pitchFamily="34" charset="0"/>
                <a:cs typeface="Arial" panose="020B0604020202020204" pitchFamily="34" charset="0"/>
              </a:defRPr>
            </a:lvl4pPr>
            <a:lvl5pPr marL="2057400" indent="-228600" algn="r" rtl="1">
              <a:spcBef>
                <a:spcPct val="30000"/>
              </a:spcBef>
              <a:defRPr sz="1200">
                <a:solidFill>
                  <a:schemeClr val="tx1"/>
                </a:solidFill>
                <a:latin typeface="Calibri" panose="020F0502020204030204" pitchFamily="34" charset="0"/>
                <a:cs typeface="Arial" panose="020B0604020202020204" pitchFamily="34" charset="0"/>
              </a:defRPr>
            </a:lvl5pPr>
            <a:lvl6pPr marL="2514600" indent="-228600" algn="r" rtl="1"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6pPr>
            <a:lvl7pPr marL="2971800" indent="-228600" algn="r" rtl="1"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7pPr>
            <a:lvl8pPr marL="3429000" indent="-228600" algn="r" rtl="1"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8pPr>
            <a:lvl9pPr marL="3886200" indent="-228600" algn="r" rtl="1"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9pPr>
          </a:lstStyle>
          <a:p>
            <a:pPr algn="l">
              <a:spcBef>
                <a:spcPct val="0"/>
              </a:spcBef>
            </a:pPr>
            <a:fld id="{9CEC8C36-1F7A-44CB-8A48-17CF1DCD8477}" type="slidenum">
              <a:rPr lang="en-US" altLang="x-none" smtClean="0"/>
              <a:pPr algn="l">
                <a:spcBef>
                  <a:spcPct val="0"/>
                </a:spcBef>
              </a:pPr>
              <a:t>47</a:t>
            </a:fld>
            <a:endParaRPr lang="en-US" altLang="x-none"/>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a:extLst>
              <a:ext uri="{FF2B5EF4-FFF2-40B4-BE49-F238E27FC236}">
                <a16:creationId xmlns:a16="http://schemas.microsoft.com/office/drawing/2014/main" xmlns="" id="{977E4480-A876-4A3A-9E46-B2D0D9AA551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75779" name="Notes Placeholder 2">
            <a:extLst>
              <a:ext uri="{FF2B5EF4-FFF2-40B4-BE49-F238E27FC236}">
                <a16:creationId xmlns:a16="http://schemas.microsoft.com/office/drawing/2014/main" xmlns="" id="{8AD69ACE-7390-401C-A8A1-4330930BED20}"/>
              </a:ext>
            </a:extLst>
          </p:cNvPr>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ltLang="x-none">
                <a:cs typeface="Arial" panose="020B0604020202020204" pitchFamily="34" charset="0"/>
              </a:rPr>
              <a:t>Line spacing + Page numbers</a:t>
            </a:r>
          </a:p>
        </p:txBody>
      </p:sp>
      <p:sp>
        <p:nvSpPr>
          <p:cNvPr id="75780" name="Slide Number Placeholder 3">
            <a:extLst>
              <a:ext uri="{FF2B5EF4-FFF2-40B4-BE49-F238E27FC236}">
                <a16:creationId xmlns:a16="http://schemas.microsoft.com/office/drawing/2014/main" xmlns="" id="{E6011AAE-D1FA-4022-AB38-0FFD3107C2F7}"/>
              </a:ext>
            </a:extLst>
          </p:cNvPr>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lgn="r" rtl="1">
              <a:spcBef>
                <a:spcPct val="30000"/>
              </a:spcBef>
              <a:defRPr sz="1200">
                <a:solidFill>
                  <a:schemeClr val="tx1"/>
                </a:solidFill>
                <a:latin typeface="Calibri" panose="020F0502020204030204" pitchFamily="34" charset="0"/>
                <a:cs typeface="Arial" panose="020B0604020202020204" pitchFamily="34" charset="0"/>
              </a:defRPr>
            </a:lvl1pPr>
            <a:lvl2pPr marL="742950" indent="-285750" algn="r" rtl="1">
              <a:spcBef>
                <a:spcPct val="30000"/>
              </a:spcBef>
              <a:defRPr sz="1200">
                <a:solidFill>
                  <a:schemeClr val="tx1"/>
                </a:solidFill>
                <a:latin typeface="Calibri" panose="020F0502020204030204" pitchFamily="34" charset="0"/>
                <a:cs typeface="Arial" panose="020B0604020202020204" pitchFamily="34" charset="0"/>
              </a:defRPr>
            </a:lvl2pPr>
            <a:lvl3pPr marL="1143000" indent="-228600" algn="r" rtl="1">
              <a:spcBef>
                <a:spcPct val="30000"/>
              </a:spcBef>
              <a:defRPr sz="1200">
                <a:solidFill>
                  <a:schemeClr val="tx1"/>
                </a:solidFill>
                <a:latin typeface="Calibri" panose="020F0502020204030204" pitchFamily="34" charset="0"/>
                <a:cs typeface="Arial" panose="020B0604020202020204" pitchFamily="34" charset="0"/>
              </a:defRPr>
            </a:lvl3pPr>
            <a:lvl4pPr marL="1600200" indent="-228600" algn="r" rtl="1">
              <a:spcBef>
                <a:spcPct val="30000"/>
              </a:spcBef>
              <a:defRPr sz="1200">
                <a:solidFill>
                  <a:schemeClr val="tx1"/>
                </a:solidFill>
                <a:latin typeface="Calibri" panose="020F0502020204030204" pitchFamily="34" charset="0"/>
                <a:cs typeface="Arial" panose="020B0604020202020204" pitchFamily="34" charset="0"/>
              </a:defRPr>
            </a:lvl4pPr>
            <a:lvl5pPr marL="2057400" indent="-228600" algn="r" rtl="1">
              <a:spcBef>
                <a:spcPct val="30000"/>
              </a:spcBef>
              <a:defRPr sz="1200">
                <a:solidFill>
                  <a:schemeClr val="tx1"/>
                </a:solidFill>
                <a:latin typeface="Calibri" panose="020F0502020204030204" pitchFamily="34" charset="0"/>
                <a:cs typeface="Arial" panose="020B0604020202020204" pitchFamily="34" charset="0"/>
              </a:defRPr>
            </a:lvl5pPr>
            <a:lvl6pPr marL="2514600" indent="-228600" algn="r" rtl="1"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6pPr>
            <a:lvl7pPr marL="2971800" indent="-228600" algn="r" rtl="1"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7pPr>
            <a:lvl8pPr marL="3429000" indent="-228600" algn="r" rtl="1"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8pPr>
            <a:lvl9pPr marL="3886200" indent="-228600" algn="r" rtl="1"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9pPr>
          </a:lstStyle>
          <a:p>
            <a:pPr algn="l">
              <a:spcBef>
                <a:spcPct val="0"/>
              </a:spcBef>
            </a:pPr>
            <a:fld id="{45F3D508-55F3-4F4F-87E5-D28B0B67D521}" type="slidenum">
              <a:rPr lang="en-US" altLang="x-none" smtClean="0"/>
              <a:pPr algn="l">
                <a:spcBef>
                  <a:spcPct val="0"/>
                </a:spcBef>
              </a:pPr>
              <a:t>53</a:t>
            </a:fld>
            <a:endParaRPr lang="en-US" altLang="x-none"/>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rtl="1"/>
            <a:r>
              <a:rPr lang="he-IL" dirty="0" smtClean="0"/>
              <a:t>כמו כל פרוייקט חדש תחילה פיילוט יהודי נודד</a:t>
            </a:r>
            <a:endParaRPr lang="en-US" dirty="0" smtClean="0"/>
          </a:p>
          <a:p>
            <a:pPr rtl="1"/>
            <a:r>
              <a:rPr lang="he-IL" dirty="0" smtClean="0"/>
              <a:t>התגייסות התנדבות  חדרים מתחלפים</a:t>
            </a:r>
            <a:endParaRPr lang="en-US" dirty="0" smtClean="0"/>
          </a:p>
          <a:p>
            <a:pPr rtl="1"/>
            <a:r>
              <a:rPr lang="he-IL" dirty="0" smtClean="0"/>
              <a:t>ואז בא </a:t>
            </a:r>
            <a:r>
              <a:rPr lang="en-US" dirty="0" smtClean="0"/>
              <a:t>COVID</a:t>
            </a:r>
            <a:r>
              <a:rPr lang="he-IL" dirty="0" smtClean="0"/>
              <a:t> אבל שרדנו שקופיות מהמצגת באנגליה </a:t>
            </a:r>
            <a:endParaRPr lang="en-US" dirty="0" smtClean="0"/>
          </a:p>
          <a:p>
            <a:pPr rtl="1"/>
            <a:r>
              <a:rPr lang="he-IL" dirty="0" smtClean="0"/>
              <a:t>ואז זכינו לפתוח מודל כנדרש</a:t>
            </a:r>
            <a:endParaRPr lang="en-US" dirty="0" smtClean="0"/>
          </a:p>
          <a:p>
            <a:endParaRPr lang="he-IL" dirty="0"/>
          </a:p>
        </p:txBody>
      </p:sp>
      <p:sp>
        <p:nvSpPr>
          <p:cNvPr id="4" name="Slide Number Placeholder 3"/>
          <p:cNvSpPr>
            <a:spLocks noGrp="1"/>
          </p:cNvSpPr>
          <p:nvPr>
            <p:ph type="sldNum" sz="quarter" idx="10"/>
          </p:nvPr>
        </p:nvSpPr>
        <p:spPr/>
        <p:txBody>
          <a:bodyPr/>
          <a:lstStyle/>
          <a:p>
            <a:fld id="{29035CE4-5851-4B7A-B4B3-ADA6C73B6182}" type="slidenum">
              <a:rPr lang="en-US" smtClean="0"/>
              <a:pPr/>
              <a:t>55</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he-IL" dirty="0" smtClean="0"/>
              <a:t>רפואת נשים כבר מזמן עוסקת לא רק בתרופות ניתוחים ותגובה לתוצאות ביופסיה אלא עוסקת במכלול של בריאות האישה עם התייחסות לחוויות הרבות החיוביות והשליליות שהאישה עוברת במהלך חייה במסע  בשבילי תהליכי הבריאות</a:t>
            </a:r>
          </a:p>
          <a:p>
            <a:endParaRPr lang="he-IL" dirty="0"/>
          </a:p>
        </p:txBody>
      </p:sp>
      <p:sp>
        <p:nvSpPr>
          <p:cNvPr id="4" name="Slide Number Placeholder 3"/>
          <p:cNvSpPr>
            <a:spLocks noGrp="1"/>
          </p:cNvSpPr>
          <p:nvPr>
            <p:ph type="sldNum" sz="quarter" idx="10"/>
          </p:nvPr>
        </p:nvSpPr>
        <p:spPr/>
        <p:txBody>
          <a:bodyPr/>
          <a:lstStyle/>
          <a:p>
            <a:fld id="{29035CE4-5851-4B7A-B4B3-ADA6C73B6182}" type="slidenum">
              <a:rPr lang="en-US" smtClean="0"/>
              <a:pPr/>
              <a:t>4</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rtl="1"/>
            <a:r>
              <a:rPr lang="he-IL" dirty="0" smtClean="0"/>
              <a:t>ההתקדמות שלנו בתחום המקצועי הינה  פורצת  גבולות</a:t>
            </a:r>
            <a:endParaRPr lang="en-US" dirty="0" smtClean="0"/>
          </a:p>
          <a:p>
            <a:pPr rtl="1"/>
            <a:r>
              <a:rPr lang="he-IL" dirty="0" smtClean="0"/>
              <a:t>שילוב הטכנולוגיות החדשות בכל כך הרבה תחומים בטיפולים שלנו</a:t>
            </a:r>
            <a:endParaRPr lang="en-US" dirty="0" smtClean="0"/>
          </a:p>
          <a:p>
            <a:pPr>
              <a:buNone/>
            </a:pPr>
            <a:r>
              <a:rPr lang="he-IL" dirty="0" smtClean="0"/>
              <a:t>המהפיכות שזכיתי לחוות וללוות מאז שהתחלתי את הסבבים הקליניים בתחילת שנות השמונים  </a:t>
            </a:r>
          </a:p>
          <a:p>
            <a:pPr>
              <a:buNone/>
            </a:pPr>
            <a:r>
              <a:rPr lang="he-IL" dirty="0" smtClean="0"/>
              <a:t>  אבל עם כל ההיי טיק חשוב מאד לשמור על הבייסיק ולחזור ל </a:t>
            </a:r>
            <a:r>
              <a:rPr lang="en-US" dirty="0" smtClean="0"/>
              <a:t>LOW TECH</a:t>
            </a:r>
          </a:p>
          <a:p>
            <a:pPr>
              <a:buNone/>
            </a:pPr>
            <a:endParaRPr lang="en-US" dirty="0" smtClean="0"/>
          </a:p>
          <a:p>
            <a:r>
              <a:rPr lang="he-IL" dirty="0" smtClean="0"/>
              <a:t> </a:t>
            </a:r>
            <a:endParaRPr lang="he-IL" dirty="0"/>
          </a:p>
        </p:txBody>
      </p:sp>
      <p:sp>
        <p:nvSpPr>
          <p:cNvPr id="4" name="Slide Number Placeholder 3"/>
          <p:cNvSpPr>
            <a:spLocks noGrp="1"/>
          </p:cNvSpPr>
          <p:nvPr>
            <p:ph type="sldNum" sz="quarter" idx="10"/>
          </p:nvPr>
        </p:nvSpPr>
        <p:spPr/>
        <p:txBody>
          <a:bodyPr/>
          <a:lstStyle/>
          <a:p>
            <a:fld id="{29035CE4-5851-4B7A-B4B3-ADA6C73B6182}" type="slidenum">
              <a:rPr lang="en-US" smtClean="0"/>
              <a:pPr/>
              <a:t>5</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a:extLst>
              <a:ext uri="{FF2B5EF4-FFF2-40B4-BE49-F238E27FC236}">
                <a16:creationId xmlns="" xmlns:a16="http://schemas.microsoft.com/office/drawing/2014/main" id="{7B414BE0-6FCA-45DC-93C3-6D1FF632FDD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8195" name="Notes Placeholder 2">
            <a:extLst>
              <a:ext uri="{FF2B5EF4-FFF2-40B4-BE49-F238E27FC236}">
                <a16:creationId xmlns="" xmlns:a16="http://schemas.microsoft.com/office/drawing/2014/main" id="{B59ECFCD-C31E-4471-B457-F69A5DC7B7AE}"/>
              </a:ext>
            </a:extLst>
          </p:cNvPr>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ltLang="x-none">
                <a:cs typeface="Arial" panose="020B0604020202020204" pitchFamily="34" charset="0"/>
              </a:rPr>
              <a:t>Line spacing + Page numbers</a:t>
            </a:r>
          </a:p>
        </p:txBody>
      </p:sp>
      <p:sp>
        <p:nvSpPr>
          <p:cNvPr id="8196" name="Slide Number Placeholder 3">
            <a:extLst>
              <a:ext uri="{FF2B5EF4-FFF2-40B4-BE49-F238E27FC236}">
                <a16:creationId xmlns="" xmlns:a16="http://schemas.microsoft.com/office/drawing/2014/main" id="{4F01631B-2264-41EF-8A34-9B0B47A8152F}"/>
              </a:ext>
            </a:extLst>
          </p:cNvPr>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Calibri" panose="020F0502020204030204" pitchFamily="34" charset="0"/>
                <a:cs typeface="Arial" panose="020B0604020202020204" pitchFamily="34" charset="0"/>
              </a:defRPr>
            </a:lvl1pPr>
            <a:lvl2pPr marL="742950" indent="-285750" algn="r" rtl="1">
              <a:spcBef>
                <a:spcPct val="30000"/>
              </a:spcBef>
              <a:defRPr sz="1200">
                <a:solidFill>
                  <a:schemeClr val="tx1"/>
                </a:solidFill>
                <a:latin typeface="Calibri" panose="020F0502020204030204" pitchFamily="34" charset="0"/>
                <a:cs typeface="Arial" panose="020B0604020202020204" pitchFamily="34" charset="0"/>
              </a:defRPr>
            </a:lvl2pPr>
            <a:lvl3pPr marL="1143000" indent="-228600" algn="r" rtl="1">
              <a:spcBef>
                <a:spcPct val="30000"/>
              </a:spcBef>
              <a:defRPr sz="1200">
                <a:solidFill>
                  <a:schemeClr val="tx1"/>
                </a:solidFill>
                <a:latin typeface="Calibri" panose="020F0502020204030204" pitchFamily="34" charset="0"/>
                <a:cs typeface="Arial" panose="020B0604020202020204" pitchFamily="34" charset="0"/>
              </a:defRPr>
            </a:lvl3pPr>
            <a:lvl4pPr marL="1600200" indent="-228600" algn="r" rtl="1">
              <a:spcBef>
                <a:spcPct val="30000"/>
              </a:spcBef>
              <a:defRPr sz="1200">
                <a:solidFill>
                  <a:schemeClr val="tx1"/>
                </a:solidFill>
                <a:latin typeface="Calibri" panose="020F0502020204030204" pitchFamily="34" charset="0"/>
                <a:cs typeface="Arial" panose="020B0604020202020204" pitchFamily="34" charset="0"/>
              </a:defRPr>
            </a:lvl4pPr>
            <a:lvl5pPr marL="2057400" indent="-228600" algn="r" rtl="1">
              <a:spcBef>
                <a:spcPct val="30000"/>
              </a:spcBef>
              <a:defRPr sz="1200">
                <a:solidFill>
                  <a:schemeClr val="tx1"/>
                </a:solidFill>
                <a:latin typeface="Calibri" panose="020F0502020204030204" pitchFamily="34" charset="0"/>
                <a:cs typeface="Arial" panose="020B0604020202020204" pitchFamily="34" charset="0"/>
              </a:defRPr>
            </a:lvl5pPr>
            <a:lvl6pPr marL="2514600" indent="-228600" algn="r" rtl="1"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6pPr>
            <a:lvl7pPr marL="2971800" indent="-228600" algn="r" rtl="1"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7pPr>
            <a:lvl8pPr marL="3429000" indent="-228600" algn="r" rtl="1"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8pPr>
            <a:lvl9pPr marL="3886200" indent="-228600" algn="r" rtl="1"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9pPr>
          </a:lstStyle>
          <a:p>
            <a:pPr algn="l">
              <a:spcBef>
                <a:spcPct val="0"/>
              </a:spcBef>
            </a:pPr>
            <a:fld id="{8C0049DC-8EB0-4AB8-9E99-AB67F853270E}" type="slidenum">
              <a:rPr lang="en-US" altLang="x-none" smtClean="0"/>
              <a:pPr algn="l">
                <a:spcBef>
                  <a:spcPct val="0"/>
                </a:spcBef>
              </a:pPr>
              <a:t>6</a:t>
            </a:fld>
            <a:endParaRPr lang="en-US" altLang="x-none"/>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מציין מיקום של תמונת שקופית 1">
            <a:extLst>
              <a:ext uri="{FF2B5EF4-FFF2-40B4-BE49-F238E27FC236}">
                <a16:creationId xmlns="" xmlns:a16="http://schemas.microsoft.com/office/drawing/2014/main" id="{EA40DDE8-616D-4269-8CEF-00C49BE2800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44035" name="מציין מיקום של הערות 2">
            <a:extLst>
              <a:ext uri="{FF2B5EF4-FFF2-40B4-BE49-F238E27FC236}">
                <a16:creationId xmlns="" xmlns:a16="http://schemas.microsoft.com/office/drawing/2014/main" id="{912CAFBA-8EB4-4072-956F-1A86A8AD96AC}"/>
              </a:ext>
            </a:extLst>
          </p:cNvPr>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spcBef>
                <a:spcPct val="0"/>
              </a:spcBef>
            </a:pPr>
            <a:r>
              <a:rPr lang="he-IL" altLang="x-none"/>
              <a:t>מהדיון על לידותש קטות המשיכו והעזו לדון באובדן הריונות צעירים יותר.</a:t>
            </a:r>
          </a:p>
          <a:p>
            <a:pPr eaLnBrk="1" hangingPunct="1">
              <a:spcBef>
                <a:spcPct val="0"/>
              </a:spcBef>
            </a:pPr>
            <a:r>
              <a:rPr lang="he-IL" altLang="x-none"/>
              <a:t>החלו להיפתח קבוצות במדיה החברתית</a:t>
            </a:r>
            <a:endParaRPr lang="x-none" altLang="x-none">
              <a:cs typeface="Arial" panose="020B0604020202020204" pitchFamily="34" charset="0"/>
            </a:endParaRPr>
          </a:p>
          <a:p>
            <a:pPr eaLnBrk="1" hangingPunct="1">
              <a:spcBef>
                <a:spcPct val="0"/>
              </a:spcBef>
            </a:pPr>
            <a:endParaRPr lang="x-none" altLang="x-none">
              <a:cs typeface="Arial" panose="020B0604020202020204" pitchFamily="34" charset="0"/>
            </a:endParaRPr>
          </a:p>
          <a:p>
            <a:endParaRPr lang="he-IL" altLang="x-none"/>
          </a:p>
        </p:txBody>
      </p:sp>
      <p:sp>
        <p:nvSpPr>
          <p:cNvPr id="44036" name="מציין מיקום של מספר שקופית 3">
            <a:extLst>
              <a:ext uri="{FF2B5EF4-FFF2-40B4-BE49-F238E27FC236}">
                <a16:creationId xmlns="" xmlns:a16="http://schemas.microsoft.com/office/drawing/2014/main" id="{1B6864DB-A95D-4946-9A29-8B1D783B762D}"/>
              </a:ext>
            </a:extLst>
          </p:cNvPr>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C41EEB6E-C1D9-4F72-9631-E9D4CA1ECA51}" type="slidenum">
              <a:rPr lang="he-IL" altLang="x-none" smtClean="0">
                <a:latin typeface="Calibri" panose="020F0502020204030204" pitchFamily="34" charset="0"/>
              </a:rPr>
              <a:pPr/>
              <a:t>7</a:t>
            </a:fld>
            <a:endParaRPr lang="he-IL" altLang="x-none">
              <a:latin typeface="Calibri" panose="020F050202020403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a:extLst>
              <a:ext uri="{FF2B5EF4-FFF2-40B4-BE49-F238E27FC236}">
                <a16:creationId xmlns="" xmlns:a16="http://schemas.microsoft.com/office/drawing/2014/main" id="{0F057AA5-BF41-4C6B-96F7-9EE8B82F723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69635" name="Notes Placeholder 2">
            <a:extLst>
              <a:ext uri="{FF2B5EF4-FFF2-40B4-BE49-F238E27FC236}">
                <a16:creationId xmlns="" xmlns:a16="http://schemas.microsoft.com/office/drawing/2014/main" id="{B2BFB24F-E95F-4B2E-B3CE-F0B9DC30B2A9}"/>
              </a:ext>
            </a:extLst>
          </p:cNvPr>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ltLang="x-none">
                <a:cs typeface="Arial" panose="020B0604020202020204" pitchFamily="34" charset="0"/>
              </a:rPr>
              <a:t>Line spacing + Page numbers</a:t>
            </a:r>
          </a:p>
        </p:txBody>
      </p:sp>
      <p:sp>
        <p:nvSpPr>
          <p:cNvPr id="69636" name="Slide Number Placeholder 3">
            <a:extLst>
              <a:ext uri="{FF2B5EF4-FFF2-40B4-BE49-F238E27FC236}">
                <a16:creationId xmlns="" xmlns:a16="http://schemas.microsoft.com/office/drawing/2014/main" id="{270354AE-3A24-4B0D-A780-1CF04133336E}"/>
              </a:ext>
            </a:extLst>
          </p:cNvPr>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Calibri" panose="020F0502020204030204" pitchFamily="34" charset="0"/>
                <a:cs typeface="Arial" panose="020B0604020202020204" pitchFamily="34" charset="0"/>
              </a:defRPr>
            </a:lvl1pPr>
            <a:lvl2pPr marL="742950" indent="-285750" algn="r" rtl="1">
              <a:spcBef>
                <a:spcPct val="30000"/>
              </a:spcBef>
              <a:defRPr sz="1200">
                <a:solidFill>
                  <a:schemeClr val="tx1"/>
                </a:solidFill>
                <a:latin typeface="Calibri" panose="020F0502020204030204" pitchFamily="34" charset="0"/>
                <a:cs typeface="Arial" panose="020B0604020202020204" pitchFamily="34" charset="0"/>
              </a:defRPr>
            </a:lvl2pPr>
            <a:lvl3pPr marL="1143000" indent="-228600" algn="r" rtl="1">
              <a:spcBef>
                <a:spcPct val="30000"/>
              </a:spcBef>
              <a:defRPr sz="1200">
                <a:solidFill>
                  <a:schemeClr val="tx1"/>
                </a:solidFill>
                <a:latin typeface="Calibri" panose="020F0502020204030204" pitchFamily="34" charset="0"/>
                <a:cs typeface="Arial" panose="020B0604020202020204" pitchFamily="34" charset="0"/>
              </a:defRPr>
            </a:lvl3pPr>
            <a:lvl4pPr marL="1600200" indent="-228600" algn="r" rtl="1">
              <a:spcBef>
                <a:spcPct val="30000"/>
              </a:spcBef>
              <a:defRPr sz="1200">
                <a:solidFill>
                  <a:schemeClr val="tx1"/>
                </a:solidFill>
                <a:latin typeface="Calibri" panose="020F0502020204030204" pitchFamily="34" charset="0"/>
                <a:cs typeface="Arial" panose="020B0604020202020204" pitchFamily="34" charset="0"/>
              </a:defRPr>
            </a:lvl4pPr>
            <a:lvl5pPr marL="2057400" indent="-228600" algn="r" rtl="1">
              <a:spcBef>
                <a:spcPct val="30000"/>
              </a:spcBef>
              <a:defRPr sz="1200">
                <a:solidFill>
                  <a:schemeClr val="tx1"/>
                </a:solidFill>
                <a:latin typeface="Calibri" panose="020F0502020204030204" pitchFamily="34" charset="0"/>
                <a:cs typeface="Arial" panose="020B0604020202020204" pitchFamily="34" charset="0"/>
              </a:defRPr>
            </a:lvl5pPr>
            <a:lvl6pPr marL="2514600" indent="-228600" algn="r" rtl="1"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6pPr>
            <a:lvl7pPr marL="2971800" indent="-228600" algn="r" rtl="1"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7pPr>
            <a:lvl8pPr marL="3429000" indent="-228600" algn="r" rtl="1"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8pPr>
            <a:lvl9pPr marL="3886200" indent="-228600" algn="r" rtl="1"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9pPr>
          </a:lstStyle>
          <a:p>
            <a:pPr algn="l">
              <a:spcBef>
                <a:spcPct val="0"/>
              </a:spcBef>
            </a:pPr>
            <a:fld id="{A9CEE86E-A0C1-47AD-B7F3-81F570F197CA}" type="slidenum">
              <a:rPr lang="en-US" altLang="x-none" smtClean="0"/>
              <a:pPr algn="l">
                <a:spcBef>
                  <a:spcPct val="0"/>
                </a:spcBef>
              </a:pPr>
              <a:t>8</a:t>
            </a:fld>
            <a:endParaRPr lang="en-US" altLang="x-none"/>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None/>
            </a:pPr>
            <a:r>
              <a:rPr lang="he-IL" dirty="0" smtClean="0"/>
              <a:t>כיום כולנו , כל העוסקים בתחומי הבריאות, בדיספילינות השונות ,  שלא ניתן להסתפק בעיסוק  בבריאות המטופלים אלא יש לעסוק גם בחוויה. </a:t>
            </a:r>
          </a:p>
          <a:p>
            <a:pPr>
              <a:buNone/>
            </a:pPr>
            <a:r>
              <a:rPr lang="he-IL" dirty="0" smtClean="0"/>
              <a:t>נולד חוג חדש בבתי ספר לרפואה – החוג לחינוך רפואי , התפתחו תורות שלמות העוסקות בתקשורת עם המטופלות עם דגש על דרכי מסירת בשורה רעה.  </a:t>
            </a:r>
            <a:endParaRPr lang="en-US" dirty="0" smtClean="0"/>
          </a:p>
          <a:p>
            <a:endParaRPr lang="he-IL" dirty="0"/>
          </a:p>
        </p:txBody>
      </p:sp>
      <p:sp>
        <p:nvSpPr>
          <p:cNvPr id="4" name="Slide Number Placeholder 3"/>
          <p:cNvSpPr>
            <a:spLocks noGrp="1"/>
          </p:cNvSpPr>
          <p:nvPr>
            <p:ph type="sldNum" sz="quarter" idx="10"/>
          </p:nvPr>
        </p:nvSpPr>
        <p:spPr/>
        <p:txBody>
          <a:bodyPr/>
          <a:lstStyle/>
          <a:p>
            <a:fld id="{29035CE4-5851-4B7A-B4B3-ADA6C73B6182}" type="slidenum">
              <a:rPr lang="en-US" smtClean="0"/>
              <a:pPr/>
              <a:t>9</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rtl="1"/>
            <a:r>
              <a:rPr lang="he-IL" dirty="0" smtClean="0"/>
              <a:t>אחד מהמקומות שבאופן עקבי אנחנו מתקשים לתת מענה חוויתי  חיובי הינו חדר המיון</a:t>
            </a:r>
            <a:endParaRPr lang="en-US" dirty="0" smtClean="0"/>
          </a:p>
          <a:p>
            <a:pPr rtl="1"/>
            <a:r>
              <a:rPr lang="he-IL" dirty="0" smtClean="0"/>
              <a:t>לא בשל חוסר אנושיות מצידינו לא בשל חוסר איכפתיות  או אדישות פשוט בשל המציאות של העומס והיעדר תנאים.  </a:t>
            </a:r>
            <a:endParaRPr lang="en-US" dirty="0" smtClean="0"/>
          </a:p>
          <a:p>
            <a:pPr>
              <a:buNone/>
            </a:pPr>
            <a:endParaRPr lang="en-US" dirty="0"/>
          </a:p>
        </p:txBody>
      </p:sp>
      <p:sp>
        <p:nvSpPr>
          <p:cNvPr id="4" name="Slide Number Placeholder 3"/>
          <p:cNvSpPr>
            <a:spLocks noGrp="1"/>
          </p:cNvSpPr>
          <p:nvPr>
            <p:ph type="sldNum" sz="quarter" idx="10"/>
          </p:nvPr>
        </p:nvSpPr>
        <p:spPr/>
        <p:txBody>
          <a:bodyPr/>
          <a:lstStyle/>
          <a:p>
            <a:fld id="{29035CE4-5851-4B7A-B4B3-ADA6C73B6182}" type="slidenum">
              <a:rPr lang="en-US" smtClean="0"/>
              <a:pPr/>
              <a:t>11</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6.svg"/><Relationship Id="rId4"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svg"/><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10.jpeg"/><Relationship Id="rId4"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6.sv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xml"/><Relationship Id="rId4" Type="http://schemas.openxmlformats.org/officeDocument/2006/relationships/image" Target="../media/image14.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grpSp>
        <p:nvGrpSpPr>
          <p:cNvPr id="7" name="Group 2">
            <a:extLst>
              <a:ext uri="{FF2B5EF4-FFF2-40B4-BE49-F238E27FC236}">
                <a16:creationId xmlns:a16="http://schemas.microsoft.com/office/drawing/2014/main" xmlns="" id="{5DE93173-1E5E-D3D0-749C-6B1F090AEB62}"/>
              </a:ext>
            </a:extLst>
          </p:cNvPr>
          <p:cNvGrpSpPr/>
          <p:nvPr userDrawn="1"/>
        </p:nvGrpSpPr>
        <p:grpSpPr>
          <a:xfrm>
            <a:off x="-217717" y="0"/>
            <a:ext cx="18696217" cy="10477500"/>
            <a:chOff x="0" y="0"/>
            <a:chExt cx="24928289" cy="13970000"/>
          </a:xfrm>
        </p:grpSpPr>
        <p:pic>
          <p:nvPicPr>
            <p:cNvPr id="8" name="Picture 3">
              <a:extLst>
                <a:ext uri="{FF2B5EF4-FFF2-40B4-BE49-F238E27FC236}">
                  <a16:creationId xmlns:a16="http://schemas.microsoft.com/office/drawing/2014/main" xmlns="" id="{AFCFC54C-4B03-A3F0-6E49-1F03C9432AA5}"/>
                </a:ext>
              </a:extLst>
            </p:cNvPr>
            <p:cNvPicPr>
              <a:picLocks noChangeAspect="1"/>
            </p:cNvPicPr>
            <p:nvPr/>
          </p:nvPicPr>
          <p:blipFill>
            <a:blip r:embed="rId2" cstate="print"/>
            <a:srcRect t="16087" b="16087"/>
            <a:stretch>
              <a:fillRect/>
            </a:stretch>
          </p:blipFill>
          <p:spPr>
            <a:xfrm>
              <a:off x="0" y="0"/>
              <a:ext cx="24928289" cy="13970000"/>
            </a:xfrm>
            <a:prstGeom prst="rect">
              <a:avLst/>
            </a:prstGeom>
          </p:spPr>
        </p:pic>
      </p:grpSp>
      <p:pic>
        <p:nvPicPr>
          <p:cNvPr id="3" name="Picture 2" descr="A picture containing text, person, hand&#10;&#10;Description automatically generated">
            <a:extLst>
              <a:ext uri="{FF2B5EF4-FFF2-40B4-BE49-F238E27FC236}">
                <a16:creationId xmlns:a16="http://schemas.microsoft.com/office/drawing/2014/main" xmlns="" id="{5C1356EB-EE1F-5A13-5B11-37BB599BF976}"/>
              </a:ext>
            </a:extLst>
          </p:cNvPr>
          <p:cNvPicPr>
            <a:picLocks noChangeAspect="1"/>
          </p:cNvPicPr>
          <p:nvPr userDrawn="1"/>
        </p:nvPicPr>
        <p:blipFill>
          <a:blip r:embed="rId3" cstate="print">
            <a:extLst>
              <a:ext uri="{28A0092B-C50C-407E-A947-70E740481C1C}">
                <a14:useLocalDpi xmlns:a14="http://schemas.microsoft.com/office/drawing/2010/main" xmlns="" val="0"/>
              </a:ext>
            </a:extLst>
          </a:blip>
          <a:stretch>
            <a:fillRect/>
          </a:stretch>
        </p:blipFill>
        <p:spPr>
          <a:xfrm>
            <a:off x="-217717" y="-145462"/>
            <a:ext cx="18803156" cy="10622962"/>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6/2/2023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6/2/2023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6/2/2023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כותרת ותוכן">
    <p:spTree>
      <p:nvGrpSpPr>
        <p:cNvPr id="1" name=""/>
        <p:cNvGrpSpPr/>
        <p:nvPr/>
      </p:nvGrpSpPr>
      <p:grpSpPr>
        <a:xfrm>
          <a:off x="0" y="0"/>
          <a:ext cx="0" cy="0"/>
          <a:chOff x="0" y="0"/>
          <a:chExt cx="0" cy="0"/>
        </a:xfrm>
      </p:grpSpPr>
      <p:sp>
        <p:nvSpPr>
          <p:cNvPr id="2" name="כותרת 1"/>
          <p:cNvSpPr>
            <a:spLocks noGrp="1"/>
          </p:cNvSpPr>
          <p:nvPr>
            <p:ph type="title"/>
          </p:nvPr>
        </p:nvSpPr>
        <p:spPr>
          <a:xfrm>
            <a:off x="4541141" y="968066"/>
            <a:ext cx="12798905" cy="1988345"/>
          </a:xfrm>
        </p:spPr>
        <p:txBody>
          <a:bodyPr>
            <a:normAutofit/>
          </a:bodyPr>
          <a:lstStyle>
            <a:lvl1pPr>
              <a:defRPr sz="6600"/>
            </a:lvl1pPr>
          </a:lstStyle>
          <a:p>
            <a:r>
              <a:rPr lang="en-US" smtClean="0"/>
              <a:t>Click to edit Master title style</a:t>
            </a:r>
            <a:endParaRPr lang="he-IL" dirty="0"/>
          </a:p>
        </p:txBody>
      </p:sp>
      <p:sp>
        <p:nvSpPr>
          <p:cNvPr id="3" name="מציין מיקום תוכן 2"/>
          <p:cNvSpPr>
            <a:spLocks noGrp="1"/>
          </p:cNvSpPr>
          <p:nvPr>
            <p:ph idx="1"/>
          </p:nvPr>
        </p:nvSpPr>
        <p:spPr>
          <a:xfrm>
            <a:off x="4541141" y="2675520"/>
            <a:ext cx="12798905" cy="6527007"/>
          </a:xfrm>
        </p:spPr>
        <p:txBody>
          <a:bodyPr/>
          <a:lstStyle>
            <a:lvl1pPr>
              <a:defRPr>
                <a:solidFill>
                  <a:srgbClr val="2B296D"/>
                </a:solidFill>
              </a:defRPr>
            </a:lvl1pPr>
            <a:lvl2pPr>
              <a:defRPr>
                <a:solidFill>
                  <a:srgbClr val="2B296D"/>
                </a:solidFill>
              </a:defRPr>
            </a:lvl2pPr>
            <a:lvl3pPr>
              <a:defRPr>
                <a:solidFill>
                  <a:srgbClr val="2B296D"/>
                </a:solidFill>
              </a:defRPr>
            </a:lvl3pPr>
            <a:lvl4pPr>
              <a:defRPr>
                <a:solidFill>
                  <a:srgbClr val="2B296D"/>
                </a:solidFill>
              </a:defRPr>
            </a:lvl4pPr>
            <a:lvl5pPr>
              <a:defRPr>
                <a:solidFill>
                  <a:srgbClr val="2B296D"/>
                </a:solidFill>
              </a:defRPr>
            </a:lvl5pPr>
          </a:lstStyle>
          <a:p>
            <a:pPr lvl="0"/>
            <a:r>
              <a:rPr lang="he-IL" dirty="0"/>
              <a:t>לחץ כדי לערוך סגנונות טקסט של תבנית בסיס</a:t>
            </a:r>
          </a:p>
          <a:p>
            <a:pPr lvl="1"/>
            <a:r>
              <a:rPr lang="he-IL" dirty="0"/>
              <a:t>רמה שנייה</a:t>
            </a:r>
          </a:p>
          <a:p>
            <a:pPr lvl="2"/>
            <a:r>
              <a:rPr lang="he-IL" dirty="0"/>
              <a:t>רמה שלישית</a:t>
            </a:r>
          </a:p>
          <a:p>
            <a:pPr lvl="3"/>
            <a:r>
              <a:rPr lang="he-IL" dirty="0"/>
              <a:t>רמה רביעית</a:t>
            </a:r>
          </a:p>
          <a:p>
            <a:pPr lvl="4"/>
            <a:r>
              <a:rPr lang="he-IL" dirty="0"/>
              <a:t>רמה חמישית</a:t>
            </a: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Title">
    <p:spTree>
      <p:nvGrpSpPr>
        <p:cNvPr id="1" name=""/>
        <p:cNvGrpSpPr/>
        <p:nvPr/>
      </p:nvGrpSpPr>
      <p:grpSpPr>
        <a:xfrm>
          <a:off x="0" y="0"/>
          <a:ext cx="0" cy="0"/>
          <a:chOff x="0" y="0"/>
          <a:chExt cx="0" cy="0"/>
        </a:xfrm>
      </p:grpSpPr>
      <p:cxnSp>
        <p:nvCxnSpPr>
          <p:cNvPr id="5" name="Straight Connector 4">
            <a:extLst>
              <a:ext uri="{FF2B5EF4-FFF2-40B4-BE49-F238E27FC236}">
                <a16:creationId xmlns="" xmlns:a16="http://schemas.microsoft.com/office/drawing/2014/main" id="{0D2E240B-4550-41EF-B5B9-9C8BBE81C6E8}"/>
              </a:ext>
            </a:extLst>
          </p:cNvPr>
          <p:cNvCxnSpPr>
            <a:cxnSpLocks/>
          </p:cNvCxnSpPr>
          <p:nvPr userDrawn="1"/>
        </p:nvCxnSpPr>
        <p:spPr>
          <a:xfrm>
            <a:off x="1543050" y="685800"/>
            <a:ext cx="1714500" cy="0"/>
          </a:xfrm>
          <a:prstGeom prst="line">
            <a:avLst/>
          </a:prstGeom>
          <a:noFill/>
          <a:ln w="15875" cap="flat" cmpd="sng" algn="ctr">
            <a:solidFill>
              <a:schemeClr val="accent2">
                <a:lumMod val="50000"/>
              </a:schemeClr>
            </a:solidFill>
            <a:prstDash val="solid"/>
            <a:miter lim="800000"/>
          </a:ln>
          <a:effectLst/>
        </p:spPr>
      </p:cxnSp>
      <p:sp>
        <p:nvSpPr>
          <p:cNvPr id="12" name="Text Placeholder 21"/>
          <p:cNvSpPr>
            <a:spLocks noGrp="1"/>
          </p:cNvSpPr>
          <p:nvPr>
            <p:ph type="body" sz="quarter" idx="12"/>
          </p:nvPr>
        </p:nvSpPr>
        <p:spPr>
          <a:xfrm>
            <a:off x="1543052" y="7617281"/>
            <a:ext cx="4833088" cy="1446930"/>
          </a:xfrm>
        </p:spPr>
        <p:txBody>
          <a:bodyPr>
            <a:noAutofit/>
          </a:bodyPr>
          <a:lstStyle>
            <a:lvl1pPr marL="0" indent="0">
              <a:buNone/>
              <a:defRPr sz="2500">
                <a:solidFill>
                  <a:schemeClr val="accent2">
                    <a:lumMod val="50000"/>
                  </a:schemeClr>
                </a:solidFill>
              </a:defRPr>
            </a:lvl1pPr>
            <a:lvl2pPr marL="816422" indent="0">
              <a:buNone/>
              <a:defRPr sz="2500">
                <a:solidFill>
                  <a:schemeClr val="bg2">
                    <a:lumMod val="50000"/>
                  </a:schemeClr>
                </a:solidFill>
              </a:defRPr>
            </a:lvl2pPr>
            <a:lvl3pPr marL="1632844" indent="0">
              <a:buNone/>
              <a:defRPr sz="2500">
                <a:solidFill>
                  <a:schemeClr val="bg2">
                    <a:lumMod val="50000"/>
                  </a:schemeClr>
                </a:solidFill>
              </a:defRPr>
            </a:lvl3pPr>
            <a:lvl4pPr marL="2449266" indent="0">
              <a:buNone/>
              <a:defRPr sz="2500">
                <a:solidFill>
                  <a:schemeClr val="bg2">
                    <a:lumMod val="50000"/>
                  </a:schemeClr>
                </a:solidFill>
              </a:defRPr>
            </a:lvl4pPr>
            <a:lvl5pPr marL="3265688" indent="0">
              <a:buNone/>
              <a:defRPr sz="2500">
                <a:solidFill>
                  <a:schemeClr val="bg2">
                    <a:lumMod val="50000"/>
                  </a:schemeClr>
                </a:solidFill>
              </a:defRPr>
            </a:lvl5pPr>
          </a:lstStyle>
          <a:p>
            <a:pPr lvl="0"/>
            <a:r>
              <a:rPr lang="he-IL"/>
              <a:t>לחץ כדי לערוך סגנונות טקסט של תבנית בסיס</a:t>
            </a:r>
          </a:p>
        </p:txBody>
      </p:sp>
      <p:sp>
        <p:nvSpPr>
          <p:cNvPr id="13" name="Picture Placeholder 19"/>
          <p:cNvSpPr>
            <a:spLocks noGrp="1"/>
          </p:cNvSpPr>
          <p:nvPr>
            <p:ph type="pic" sz="quarter" idx="11"/>
          </p:nvPr>
        </p:nvSpPr>
        <p:spPr>
          <a:xfrm>
            <a:off x="9332123" y="4"/>
            <a:ext cx="7412830" cy="8589170"/>
          </a:xfrm>
        </p:spPr>
        <p:txBody>
          <a:bodyPr rtlCol="1">
            <a:normAutofit/>
          </a:bodyPr>
          <a:lstStyle/>
          <a:p>
            <a:pPr lvl="0"/>
            <a:r>
              <a:rPr lang="he-IL" noProof="0"/>
              <a:t>לחץ על הסמל כדי להוסיף תמונה</a:t>
            </a:r>
            <a:endParaRPr lang="en-US" noProof="0" dirty="0"/>
          </a:p>
        </p:txBody>
      </p:sp>
      <p:sp>
        <p:nvSpPr>
          <p:cNvPr id="2" name="Title 1"/>
          <p:cNvSpPr>
            <a:spLocks noGrp="1"/>
          </p:cNvSpPr>
          <p:nvPr>
            <p:ph type="title"/>
          </p:nvPr>
        </p:nvSpPr>
        <p:spPr>
          <a:xfrm>
            <a:off x="1371773" y="1314453"/>
            <a:ext cx="7772230" cy="3363662"/>
          </a:xfrm>
        </p:spPr>
        <p:txBody>
          <a:bodyPr rtlCol="0" anchor="t">
            <a:normAutofit/>
          </a:bodyPr>
          <a:lstStyle>
            <a:lvl1pPr>
              <a:lnSpc>
                <a:spcPct val="90000"/>
              </a:lnSpc>
              <a:defRPr lang="en-US" sz="12900">
                <a:solidFill>
                  <a:schemeClr val="accent2">
                    <a:lumMod val="50000"/>
                  </a:schemeClr>
                </a:solidFill>
                <a:ea typeface="+mn-ea"/>
                <a:cs typeface="+mn-cs"/>
              </a:defRPr>
            </a:lvl1pPr>
          </a:lstStyle>
          <a:p>
            <a:pPr lvl="0"/>
            <a:r>
              <a:rPr lang="he-IL"/>
              <a:t>לחץ כדי לערוך סגנון כותרת של תבנית בסיס</a:t>
            </a:r>
            <a:endParaRPr lang="en-US" dirty="0"/>
          </a:p>
        </p:txBody>
      </p:sp>
    </p:spTree>
    <p:extLst>
      <p:ext uri="{BB962C8B-B14F-4D97-AF65-F5344CB8AC3E}">
        <p14:creationId xmlns="" xmlns:p14="http://schemas.microsoft.com/office/powerpoint/2010/main" val="21062442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2" y="2171700"/>
            <a:ext cx="9717087" cy="1362075"/>
          </a:xfrm>
        </p:spPr>
        <p:txBody>
          <a:bodyPr anchor="t">
            <a:noAutofit/>
          </a:bodyPr>
          <a:lstStyle>
            <a:lvl1pPr algn="l">
              <a:defRPr sz="5000" b="1" cap="all">
                <a:solidFill>
                  <a:srgbClr val="2B2D6D"/>
                </a:solidFill>
              </a:defRPr>
            </a:lvl1pPr>
          </a:lstStyle>
          <a:p>
            <a:r>
              <a:rPr lang="en-US"/>
              <a:t>Click to edit Master title style</a:t>
            </a:r>
            <a:endParaRPr lang="en-US" dirty="0"/>
          </a:p>
        </p:txBody>
      </p:sp>
      <p:sp>
        <p:nvSpPr>
          <p:cNvPr id="3" name="Text Placeholder 2"/>
          <p:cNvSpPr>
            <a:spLocks noGrp="1"/>
          </p:cNvSpPr>
          <p:nvPr>
            <p:ph type="body" idx="1"/>
          </p:nvPr>
        </p:nvSpPr>
        <p:spPr>
          <a:xfrm>
            <a:off x="713105" y="4748939"/>
            <a:ext cx="10174287" cy="3354387"/>
          </a:xfrm>
        </p:spPr>
        <p:txBody>
          <a:bodyPr anchor="b">
            <a:normAutofit/>
          </a:bodyPr>
          <a:lstStyle>
            <a:lvl1pPr marL="0" indent="0">
              <a:buNone/>
              <a:defRPr sz="3000">
                <a:solidFill>
                  <a:srgbClr val="2B2D6D"/>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pic>
        <p:nvPicPr>
          <p:cNvPr id="9" name="Picture 5">
            <a:extLst>
              <a:ext uri="{FF2B5EF4-FFF2-40B4-BE49-F238E27FC236}">
                <a16:creationId xmlns:a16="http://schemas.microsoft.com/office/drawing/2014/main" xmlns="" id="{18D50613-897D-F77B-3048-4F9DBBB25D65}"/>
              </a:ext>
            </a:extLst>
          </p:cNvPr>
          <p:cNvPicPr>
            <a:picLocks noChangeAspect="1"/>
          </p:cNvPicPr>
          <p:nvPr userDrawn="1"/>
        </p:nvPicPr>
        <p:blipFill>
          <a:blip r:embed="rId2" cstate="print"/>
          <a:srcRect/>
          <a:stretch>
            <a:fillRect/>
          </a:stretch>
        </p:blipFill>
        <p:spPr>
          <a:xfrm>
            <a:off x="422554" y="8647807"/>
            <a:ext cx="3408846" cy="1220987"/>
          </a:xfrm>
          <a:prstGeom prst="rect">
            <a:avLst/>
          </a:prstGeom>
        </p:spPr>
      </p:pic>
      <p:pic>
        <p:nvPicPr>
          <p:cNvPr id="10" name="Picture 8">
            <a:extLst>
              <a:ext uri="{FF2B5EF4-FFF2-40B4-BE49-F238E27FC236}">
                <a16:creationId xmlns:a16="http://schemas.microsoft.com/office/drawing/2014/main" xmlns="" id="{95698676-3358-266A-FC0E-F1AEE66A0AEC}"/>
              </a:ext>
            </a:extLst>
          </p:cNvPr>
          <p:cNvPicPr>
            <a:picLocks noChangeAspect="1"/>
          </p:cNvPicPr>
          <p:nvPr userDrawn="1"/>
        </p:nvPicPr>
        <p:blipFill>
          <a:blip r:embed="rId3" cstate="print"/>
          <a:srcRect/>
          <a:stretch>
            <a:fillRect/>
          </a:stretch>
        </p:blipFill>
        <p:spPr>
          <a:xfrm>
            <a:off x="4438631" y="787322"/>
            <a:ext cx="2919955" cy="706629"/>
          </a:xfrm>
          <a:prstGeom prst="rect">
            <a:avLst/>
          </a:prstGeom>
        </p:spPr>
      </p:pic>
      <p:pic>
        <p:nvPicPr>
          <p:cNvPr id="11" name="Picture 9">
            <a:extLst>
              <a:ext uri="{FF2B5EF4-FFF2-40B4-BE49-F238E27FC236}">
                <a16:creationId xmlns:a16="http://schemas.microsoft.com/office/drawing/2014/main" xmlns="" id="{670C80D8-1827-42CC-D179-DE5AA960EF49}"/>
              </a:ext>
            </a:extLst>
          </p:cNvPr>
          <p:cNvPicPr>
            <a:picLocks noChangeAspect="1"/>
          </p:cNvPicPr>
          <p:nvPr userDrawn="1"/>
        </p:nvPicPr>
        <p:blipFill>
          <a:blip r:embed="rId4" cstate="print">
            <a:extLst>
              <a:ext uri="{28A0092B-C50C-407E-A947-70E740481C1C}">
                <a14:useLocalDpi xmlns:a14="http://schemas.microsoft.com/office/drawing/2010/main" xmlns="" val="0"/>
              </a:ext>
              <a:ext uri="{96DAC541-7B7A-43D3-8B79-37D633B846F1}">
                <asvg:svgBlip xmlns:asvg="http://schemas.microsoft.com/office/drawing/2016/SVG/main" xmlns="" r:embed="rId5"/>
              </a:ext>
            </a:extLst>
          </a:blip>
          <a:srcRect/>
          <a:stretch>
            <a:fillRect/>
          </a:stretch>
        </p:blipFill>
        <p:spPr>
          <a:xfrm>
            <a:off x="422554" y="565481"/>
            <a:ext cx="3731978" cy="1150312"/>
          </a:xfrm>
          <a:prstGeom prst="rect">
            <a:avLst/>
          </a:prstGeom>
        </p:spPr>
      </p:pic>
      <p:pic>
        <p:nvPicPr>
          <p:cNvPr id="5" name="Picture 4" descr="A picture containing person&#10;&#10;Description automatically generated">
            <a:extLst>
              <a:ext uri="{FF2B5EF4-FFF2-40B4-BE49-F238E27FC236}">
                <a16:creationId xmlns:a16="http://schemas.microsoft.com/office/drawing/2014/main" xmlns="" id="{206F15F0-70B2-E8FA-E445-DEF80B74FECA}"/>
              </a:ext>
            </a:extLst>
          </p:cNvPr>
          <p:cNvPicPr>
            <a:picLocks noChangeAspect="1"/>
          </p:cNvPicPr>
          <p:nvPr userDrawn="1"/>
        </p:nvPicPr>
        <p:blipFill>
          <a:blip r:embed="rId6" cstate="print">
            <a:extLst>
              <a:ext uri="{28A0092B-C50C-407E-A947-70E740481C1C}">
                <a14:useLocalDpi xmlns:a14="http://schemas.microsoft.com/office/drawing/2010/main" xmlns="" val="0"/>
              </a:ext>
            </a:extLst>
          </a:blip>
          <a:stretch>
            <a:fillRect/>
          </a:stretch>
        </p:blipFill>
        <p:spPr>
          <a:xfrm>
            <a:off x="12725400" y="3438725"/>
            <a:ext cx="5630061" cy="6868484"/>
          </a:xfrm>
          <a:prstGeom prst="rect">
            <a:avLst/>
          </a:prstGeom>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cSld name="שקופית כותרת">
    <p:spTree>
      <p:nvGrpSpPr>
        <p:cNvPr id="1" name=""/>
        <p:cNvGrpSpPr/>
        <p:nvPr/>
      </p:nvGrpSpPr>
      <p:grpSpPr>
        <a:xfrm>
          <a:off x="0" y="0"/>
          <a:ext cx="0" cy="0"/>
          <a:chOff x="0" y="0"/>
          <a:chExt cx="0" cy="0"/>
        </a:xfrm>
      </p:grpSpPr>
      <p:sp>
        <p:nvSpPr>
          <p:cNvPr id="2" name="כותרת 1">
            <a:extLst>
              <a:ext uri="{FF2B5EF4-FFF2-40B4-BE49-F238E27FC236}">
                <a16:creationId xmlns="" xmlns:a16="http://schemas.microsoft.com/office/drawing/2014/main" id="{489C4454-C89D-4191-B643-7E7FE43CB4EF}"/>
              </a:ext>
            </a:extLst>
          </p:cNvPr>
          <p:cNvSpPr>
            <a:spLocks noGrp="1"/>
          </p:cNvSpPr>
          <p:nvPr>
            <p:ph type="ctrTitle"/>
          </p:nvPr>
        </p:nvSpPr>
        <p:spPr>
          <a:xfrm>
            <a:off x="2286000" y="1683544"/>
            <a:ext cx="13716000" cy="3581400"/>
          </a:xfrm>
        </p:spPr>
        <p:txBody>
          <a:bodyPr anchor="b"/>
          <a:lstStyle>
            <a:lvl1pPr algn="ctr">
              <a:defRPr sz="9000"/>
            </a:lvl1pPr>
          </a:lstStyle>
          <a:p>
            <a:r>
              <a:rPr lang="he-IL"/>
              <a:t>לחץ כדי לערוך סגנון כותרת של תבנית בסיס</a:t>
            </a:r>
            <a:endParaRPr lang="x-none"/>
          </a:p>
        </p:txBody>
      </p:sp>
      <p:sp>
        <p:nvSpPr>
          <p:cNvPr id="3" name="כותרת משנה 2">
            <a:extLst>
              <a:ext uri="{FF2B5EF4-FFF2-40B4-BE49-F238E27FC236}">
                <a16:creationId xmlns="" xmlns:a16="http://schemas.microsoft.com/office/drawing/2014/main" id="{53ADBE38-0F7A-4411-88DD-52204E276D2D}"/>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he-IL"/>
              <a:t>לחץ כדי לערוך סגנון כותרת משנה של תבנית בסיס</a:t>
            </a:r>
            <a:endParaRPr lang="x-none"/>
          </a:p>
        </p:txBody>
      </p:sp>
      <p:sp>
        <p:nvSpPr>
          <p:cNvPr id="4" name="מציין מיקום של תאריך 3">
            <a:extLst>
              <a:ext uri="{FF2B5EF4-FFF2-40B4-BE49-F238E27FC236}">
                <a16:creationId xmlns="" xmlns:a16="http://schemas.microsoft.com/office/drawing/2014/main" id="{813644B0-ED18-4688-B5A9-8C89F84BECDB}"/>
              </a:ext>
            </a:extLst>
          </p:cNvPr>
          <p:cNvSpPr>
            <a:spLocks noGrp="1"/>
          </p:cNvSpPr>
          <p:nvPr>
            <p:ph type="dt" sz="half" idx="10"/>
          </p:nvPr>
        </p:nvSpPr>
        <p:spPr/>
        <p:txBody>
          <a:bodyPr/>
          <a:lstStyle/>
          <a:p>
            <a:fld id="{BCF0D2D4-F01C-4237-A4DA-9EB4BDB07747}" type="datetimeFigureOut">
              <a:rPr lang="x-none" smtClean="0"/>
              <a:pPr/>
              <a:t>02/06/2023</a:t>
            </a:fld>
            <a:endParaRPr lang="x-none"/>
          </a:p>
        </p:txBody>
      </p:sp>
      <p:sp>
        <p:nvSpPr>
          <p:cNvPr id="5" name="מציין מיקום של כותרת תחתונה 4">
            <a:extLst>
              <a:ext uri="{FF2B5EF4-FFF2-40B4-BE49-F238E27FC236}">
                <a16:creationId xmlns="" xmlns:a16="http://schemas.microsoft.com/office/drawing/2014/main" id="{F1C630F2-C0E8-4BAE-9A38-A9A0F0AE84A5}"/>
              </a:ext>
            </a:extLst>
          </p:cNvPr>
          <p:cNvSpPr>
            <a:spLocks noGrp="1"/>
          </p:cNvSpPr>
          <p:nvPr>
            <p:ph type="ftr" sz="quarter" idx="11"/>
          </p:nvPr>
        </p:nvSpPr>
        <p:spPr/>
        <p:txBody>
          <a:bodyPr/>
          <a:lstStyle/>
          <a:p>
            <a:endParaRPr lang="x-none"/>
          </a:p>
        </p:txBody>
      </p:sp>
      <p:sp>
        <p:nvSpPr>
          <p:cNvPr id="6" name="מציין מיקום של מספר שקופית 5">
            <a:extLst>
              <a:ext uri="{FF2B5EF4-FFF2-40B4-BE49-F238E27FC236}">
                <a16:creationId xmlns="" xmlns:a16="http://schemas.microsoft.com/office/drawing/2014/main" id="{7B0CE2FA-63B3-498B-A6E7-A485C1DAABFC}"/>
              </a:ext>
            </a:extLst>
          </p:cNvPr>
          <p:cNvSpPr>
            <a:spLocks noGrp="1"/>
          </p:cNvSpPr>
          <p:nvPr>
            <p:ph type="sldNum" sz="quarter" idx="12"/>
          </p:nvPr>
        </p:nvSpPr>
        <p:spPr/>
        <p:txBody>
          <a:bodyPr/>
          <a:lstStyle/>
          <a:p>
            <a:fld id="{D6E7367D-3EDB-47E2-ACFD-E39012671B10}" type="slidenum">
              <a:rPr lang="x-none" smtClean="0"/>
              <a:pPr/>
              <a:t>‹#›</a:t>
            </a:fld>
            <a:endParaRPr lang="x-none"/>
          </a:p>
        </p:txBody>
      </p:sp>
    </p:spTree>
    <p:extLst>
      <p:ext uri="{BB962C8B-B14F-4D97-AF65-F5344CB8AC3E}">
        <p14:creationId xmlns="" xmlns:p14="http://schemas.microsoft.com/office/powerpoint/2010/main" val="304664501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userDrawn="1">
  <p:cSld name="2_Section Header">
    <p:spTree>
      <p:nvGrpSpPr>
        <p:cNvPr id="1" name=""/>
        <p:cNvGrpSpPr/>
        <p:nvPr/>
      </p:nvGrpSpPr>
      <p:grpSpPr>
        <a:xfrm>
          <a:off x="0" y="0"/>
          <a:ext cx="0" cy="0"/>
          <a:chOff x="0" y="0"/>
          <a:chExt cx="0" cy="0"/>
        </a:xfrm>
      </p:grpSpPr>
      <p:grpSp>
        <p:nvGrpSpPr>
          <p:cNvPr id="2" name="Group 8">
            <a:extLst>
              <a:ext uri="{FF2B5EF4-FFF2-40B4-BE49-F238E27FC236}">
                <a16:creationId xmlns:a16="http://schemas.microsoft.com/office/drawing/2014/main" xmlns="" id="{90302A25-2D4F-4AD5-B0E9-C12184C3599E}"/>
              </a:ext>
            </a:extLst>
          </p:cNvPr>
          <p:cNvGrpSpPr/>
          <p:nvPr userDrawn="1"/>
        </p:nvGrpSpPr>
        <p:grpSpPr>
          <a:xfrm>
            <a:off x="-319768" y="8580120"/>
            <a:ext cx="20863289" cy="6419409"/>
            <a:chOff x="0" y="1347287"/>
            <a:chExt cx="4259808" cy="5510713"/>
          </a:xfrm>
        </p:grpSpPr>
        <p:sp>
          <p:nvSpPr>
            <p:cNvPr id="59" name="Freeform: Shape 58">
              <a:extLst>
                <a:ext uri="{FF2B5EF4-FFF2-40B4-BE49-F238E27FC236}">
                  <a16:creationId xmlns:a16="http://schemas.microsoft.com/office/drawing/2014/main" xmlns="" id="{E227AF03-773A-4B1E-8FED-67198038E60D}"/>
                </a:ext>
              </a:extLst>
            </p:cNvPr>
            <p:cNvSpPr/>
            <p:nvPr/>
          </p:nvSpPr>
          <p:spPr>
            <a:xfrm>
              <a:off x="0" y="1676545"/>
              <a:ext cx="4174269" cy="5181455"/>
            </a:xfrm>
            <a:custGeom>
              <a:avLst/>
              <a:gdLst>
                <a:gd name="connsiteX0" fmla="*/ 1155130 w 4174269"/>
                <a:gd name="connsiteY0" fmla="*/ 990 h 5181455"/>
                <a:gd name="connsiteX1" fmla="*/ 2396955 w 4174269"/>
                <a:gd name="connsiteY1" fmla="*/ 367328 h 5181455"/>
                <a:gd name="connsiteX2" fmla="*/ 3827960 w 4174269"/>
                <a:gd name="connsiteY2" fmla="*/ 4749328 h 5181455"/>
                <a:gd name="connsiteX3" fmla="*/ 3561502 w 4174269"/>
                <a:gd name="connsiteY3" fmla="*/ 5090948 h 5181455"/>
                <a:gd name="connsiteX4" fmla="*/ 3452726 w 4174269"/>
                <a:gd name="connsiteY4" fmla="*/ 5181455 h 5181455"/>
                <a:gd name="connsiteX5" fmla="*/ 0 w 4174269"/>
                <a:gd name="connsiteY5" fmla="*/ 5181455 h 5181455"/>
                <a:gd name="connsiteX6" fmla="*/ 0 w 4174269"/>
                <a:gd name="connsiteY6" fmla="*/ 251605 h 5181455"/>
                <a:gd name="connsiteX7" fmla="*/ 157396 w 4174269"/>
                <a:gd name="connsiteY7" fmla="*/ 182600 h 5181455"/>
                <a:gd name="connsiteX8" fmla="*/ 1155130 w 4174269"/>
                <a:gd name="connsiteY8" fmla="*/ 990 h 5181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74269" h="5181455">
                  <a:moveTo>
                    <a:pt x="1155130" y="990"/>
                  </a:moveTo>
                  <a:cubicBezTo>
                    <a:pt x="1564667" y="12730"/>
                    <a:pt x="1984593" y="129250"/>
                    <a:pt x="2396955" y="367328"/>
                  </a:cubicBezTo>
                  <a:cubicBezTo>
                    <a:pt x="3871760" y="1218807"/>
                    <a:pt x="4678347" y="3276416"/>
                    <a:pt x="3827960" y="4749328"/>
                  </a:cubicBezTo>
                  <a:cubicBezTo>
                    <a:pt x="3748235" y="4887417"/>
                    <a:pt x="3658928" y="4998272"/>
                    <a:pt x="3561502" y="5090948"/>
                  </a:cubicBezTo>
                  <a:lnTo>
                    <a:pt x="3452726" y="5181455"/>
                  </a:lnTo>
                  <a:lnTo>
                    <a:pt x="0" y="5181455"/>
                  </a:lnTo>
                  <a:lnTo>
                    <a:pt x="0" y="251605"/>
                  </a:lnTo>
                  <a:lnTo>
                    <a:pt x="157396" y="182600"/>
                  </a:lnTo>
                  <a:cubicBezTo>
                    <a:pt x="475610" y="54980"/>
                    <a:pt x="811718" y="-8854"/>
                    <a:pt x="1155130" y="990"/>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Meiryo"/>
                <a:ea typeface="+mn-ea"/>
                <a:cs typeface="+mn-cs"/>
              </a:endParaRPr>
            </a:p>
          </p:txBody>
        </p:sp>
        <p:sp>
          <p:nvSpPr>
            <p:cNvPr id="60" name="Freeform: Shape 59">
              <a:extLst>
                <a:ext uri="{FF2B5EF4-FFF2-40B4-BE49-F238E27FC236}">
                  <a16:creationId xmlns:a16="http://schemas.microsoft.com/office/drawing/2014/main" xmlns="" id="{D6FE8FAD-8A4A-49E1-AFAF-A074482295A9}"/>
                </a:ext>
              </a:extLst>
            </p:cNvPr>
            <p:cNvSpPr/>
            <p:nvPr/>
          </p:nvSpPr>
          <p:spPr>
            <a:xfrm>
              <a:off x="0" y="1347287"/>
              <a:ext cx="4259808" cy="5510713"/>
            </a:xfrm>
            <a:custGeom>
              <a:avLst/>
              <a:gdLst>
                <a:gd name="connsiteX0" fmla="*/ 948905 w 4259808"/>
                <a:gd name="connsiteY0" fmla="*/ 1556 h 5510713"/>
                <a:gd name="connsiteX1" fmla="*/ 2304106 w 4259808"/>
                <a:gd name="connsiteY1" fmla="*/ 405867 h 5510713"/>
                <a:gd name="connsiteX2" fmla="*/ 3890982 w 4259808"/>
                <a:gd name="connsiteY2" fmla="*/ 5156588 h 5510713"/>
                <a:gd name="connsiteX3" fmla="*/ 3680329 w 4259808"/>
                <a:gd name="connsiteY3" fmla="*/ 5445948 h 5510713"/>
                <a:gd name="connsiteX4" fmla="*/ 3616504 w 4259808"/>
                <a:gd name="connsiteY4" fmla="*/ 5510713 h 5510713"/>
                <a:gd name="connsiteX5" fmla="*/ 0 w 4259808"/>
                <a:gd name="connsiteY5" fmla="*/ 5510713 h 5510713"/>
                <a:gd name="connsiteX6" fmla="*/ 0 w 4259808"/>
                <a:gd name="connsiteY6" fmla="*/ 144797 h 5510713"/>
                <a:gd name="connsiteX7" fmla="*/ 164164 w 4259808"/>
                <a:gd name="connsiteY7" fmla="*/ 92266 h 5510713"/>
                <a:gd name="connsiteX8" fmla="*/ 948905 w 4259808"/>
                <a:gd name="connsiteY8" fmla="*/ 1556 h 5510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59808" h="5510713">
                  <a:moveTo>
                    <a:pt x="948905" y="1556"/>
                  </a:moveTo>
                  <a:cubicBezTo>
                    <a:pt x="1395136" y="16867"/>
                    <a:pt x="1853354" y="145625"/>
                    <a:pt x="2304106" y="405867"/>
                  </a:cubicBezTo>
                  <a:cubicBezTo>
                    <a:pt x="3916211" y="1336616"/>
                    <a:pt x="4808028" y="3568218"/>
                    <a:pt x="3890982" y="5156588"/>
                  </a:cubicBezTo>
                  <a:cubicBezTo>
                    <a:pt x="3826502" y="5268272"/>
                    <a:pt x="3756052" y="5363347"/>
                    <a:pt x="3680329" y="5445948"/>
                  </a:cubicBezTo>
                  <a:lnTo>
                    <a:pt x="3616504" y="5510713"/>
                  </a:lnTo>
                  <a:lnTo>
                    <a:pt x="0" y="5510713"/>
                  </a:lnTo>
                  <a:lnTo>
                    <a:pt x="0" y="144797"/>
                  </a:lnTo>
                  <a:lnTo>
                    <a:pt x="164164" y="92266"/>
                  </a:lnTo>
                  <a:cubicBezTo>
                    <a:pt x="418657" y="23914"/>
                    <a:pt x="681631" y="-7614"/>
                    <a:pt x="948905" y="1556"/>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Meiryo"/>
                <a:ea typeface="+mn-ea"/>
                <a:cs typeface="+mn-cs"/>
              </a:endParaRPr>
            </a:p>
          </p:txBody>
        </p:sp>
        <p:sp>
          <p:nvSpPr>
            <p:cNvPr id="61" name="Freeform: Shape 60">
              <a:extLst>
                <a:ext uri="{FF2B5EF4-FFF2-40B4-BE49-F238E27FC236}">
                  <a16:creationId xmlns:a16="http://schemas.microsoft.com/office/drawing/2014/main" xmlns="" id="{0A7C4DFB-FDFD-4F28-8B00-287EB75C79EB}"/>
                </a:ext>
              </a:extLst>
            </p:cNvPr>
            <p:cNvSpPr/>
            <p:nvPr/>
          </p:nvSpPr>
          <p:spPr>
            <a:xfrm>
              <a:off x="0" y="1592806"/>
              <a:ext cx="4029221" cy="5265194"/>
            </a:xfrm>
            <a:custGeom>
              <a:avLst/>
              <a:gdLst>
                <a:gd name="connsiteX0" fmla="*/ 812878 w 4029221"/>
                <a:gd name="connsiteY0" fmla="*/ 840 h 5265194"/>
                <a:gd name="connsiteX1" fmla="*/ 960980 w 4029221"/>
                <a:gd name="connsiteY1" fmla="*/ 1442 h 5265194"/>
                <a:gd name="connsiteX2" fmla="*/ 2216856 w 4029221"/>
                <a:gd name="connsiteY2" fmla="*/ 376120 h 5265194"/>
                <a:gd name="connsiteX3" fmla="*/ 3687427 w 4029221"/>
                <a:gd name="connsiteY3" fmla="*/ 4778650 h 5265194"/>
                <a:gd name="connsiteX4" fmla="*/ 3267677 w 4029221"/>
                <a:gd name="connsiteY4" fmla="*/ 5245601 h 5265194"/>
                <a:gd name="connsiteX5" fmla="*/ 3237167 w 4029221"/>
                <a:gd name="connsiteY5" fmla="*/ 5265194 h 5265194"/>
                <a:gd name="connsiteX6" fmla="*/ 0 w 4029221"/>
                <a:gd name="connsiteY6" fmla="*/ 5265194 h 5265194"/>
                <a:gd name="connsiteX7" fmla="*/ 0 w 4029221"/>
                <a:gd name="connsiteY7" fmla="*/ 162790 h 5265194"/>
                <a:gd name="connsiteX8" fmla="*/ 58408 w 4029221"/>
                <a:gd name="connsiteY8" fmla="*/ 139352 h 5265194"/>
                <a:gd name="connsiteX9" fmla="*/ 812878 w 4029221"/>
                <a:gd name="connsiteY9" fmla="*/ 840 h 5265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29221" h="5265194">
                  <a:moveTo>
                    <a:pt x="812878" y="840"/>
                  </a:moveTo>
                  <a:cubicBezTo>
                    <a:pt x="862065" y="-449"/>
                    <a:pt x="911443" y="-258"/>
                    <a:pt x="960980" y="1442"/>
                  </a:cubicBezTo>
                  <a:cubicBezTo>
                    <a:pt x="1374507" y="15631"/>
                    <a:pt x="1799140" y="134952"/>
                    <a:pt x="2216856" y="376120"/>
                  </a:cubicBezTo>
                  <a:cubicBezTo>
                    <a:pt x="3710806" y="1238652"/>
                    <a:pt x="4537261" y="3306696"/>
                    <a:pt x="3687427" y="4778650"/>
                  </a:cubicBezTo>
                  <a:cubicBezTo>
                    <a:pt x="3567917" y="4985647"/>
                    <a:pt x="3426282" y="5131074"/>
                    <a:pt x="3267677" y="5245601"/>
                  </a:cubicBezTo>
                  <a:lnTo>
                    <a:pt x="3237167" y="5265194"/>
                  </a:lnTo>
                  <a:lnTo>
                    <a:pt x="0" y="5265194"/>
                  </a:lnTo>
                  <a:lnTo>
                    <a:pt x="0" y="162790"/>
                  </a:lnTo>
                  <a:lnTo>
                    <a:pt x="58408" y="139352"/>
                  </a:lnTo>
                  <a:cubicBezTo>
                    <a:pt x="301661" y="55163"/>
                    <a:pt x="554646" y="7607"/>
                    <a:pt x="812878" y="840"/>
                  </a:cubicBezTo>
                  <a:close/>
                </a:path>
              </a:pathLst>
            </a:custGeom>
            <a:noFill/>
            <a:ln w="1905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Meiryo"/>
                <a:ea typeface="+mn-ea"/>
                <a:cs typeface="+mn-cs"/>
              </a:endParaRPr>
            </a:p>
          </p:txBody>
        </p:sp>
        <p:sp>
          <p:nvSpPr>
            <p:cNvPr id="62" name="Freeform: Shape 61">
              <a:extLst>
                <a:ext uri="{FF2B5EF4-FFF2-40B4-BE49-F238E27FC236}">
                  <a16:creationId xmlns:a16="http://schemas.microsoft.com/office/drawing/2014/main" xmlns="" id="{B6E867DF-0B62-429A-A554-CBE585048439}"/>
                </a:ext>
              </a:extLst>
            </p:cNvPr>
            <p:cNvSpPr/>
            <p:nvPr/>
          </p:nvSpPr>
          <p:spPr>
            <a:xfrm>
              <a:off x="0" y="1861553"/>
              <a:ext cx="3702048" cy="4996447"/>
            </a:xfrm>
            <a:custGeom>
              <a:avLst/>
              <a:gdLst>
                <a:gd name="connsiteX0" fmla="*/ 1057511 w 3702048"/>
                <a:gd name="connsiteY0" fmla="*/ 1243 h 4710667"/>
                <a:gd name="connsiteX1" fmla="*/ 2139959 w 3702048"/>
                <a:gd name="connsiteY1" fmla="*/ 324180 h 4710667"/>
                <a:gd name="connsiteX2" fmla="*/ 3407455 w 3702048"/>
                <a:gd name="connsiteY2" fmla="*/ 4118750 h 4710667"/>
                <a:gd name="connsiteX3" fmla="*/ 2754080 w 3702048"/>
                <a:gd name="connsiteY3" fmla="*/ 4690965 h 4710667"/>
                <a:gd name="connsiteX4" fmla="*/ 2711405 w 3702048"/>
                <a:gd name="connsiteY4" fmla="*/ 4710667 h 4710667"/>
                <a:gd name="connsiteX5" fmla="*/ 0 w 3702048"/>
                <a:gd name="connsiteY5" fmla="*/ 4710667 h 4710667"/>
                <a:gd name="connsiteX6" fmla="*/ 0 w 3702048"/>
                <a:gd name="connsiteY6" fmla="*/ 239601 h 4710667"/>
                <a:gd name="connsiteX7" fmla="*/ 72857 w 3702048"/>
                <a:gd name="connsiteY7" fmla="*/ 203063 h 4710667"/>
                <a:gd name="connsiteX8" fmla="*/ 1057511 w 3702048"/>
                <a:gd name="connsiteY8" fmla="*/ 1243 h 4710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02048" h="4710667">
                  <a:moveTo>
                    <a:pt x="1057511" y="1243"/>
                  </a:moveTo>
                  <a:cubicBezTo>
                    <a:pt x="1413932" y="13473"/>
                    <a:pt x="1779927" y="116316"/>
                    <a:pt x="2139959" y="324180"/>
                  </a:cubicBezTo>
                  <a:cubicBezTo>
                    <a:pt x="3427605" y="1067603"/>
                    <a:pt x="4139931" y="2850064"/>
                    <a:pt x="3407455" y="4118750"/>
                  </a:cubicBezTo>
                  <a:cubicBezTo>
                    <a:pt x="3235777" y="4416105"/>
                    <a:pt x="3011128" y="4566048"/>
                    <a:pt x="2754080" y="4690965"/>
                  </a:cubicBezTo>
                  <a:lnTo>
                    <a:pt x="2711405" y="4710667"/>
                  </a:lnTo>
                  <a:lnTo>
                    <a:pt x="0" y="4710667"/>
                  </a:lnTo>
                  <a:lnTo>
                    <a:pt x="0" y="239601"/>
                  </a:lnTo>
                  <a:lnTo>
                    <a:pt x="72857" y="203063"/>
                  </a:lnTo>
                  <a:cubicBezTo>
                    <a:pt x="383165" y="61024"/>
                    <a:pt x="715942" y="-10476"/>
                    <a:pt x="1057511" y="1243"/>
                  </a:cubicBezTo>
                  <a:close/>
                </a:path>
              </a:pathLst>
            </a:custGeom>
            <a:noFill/>
            <a:ln w="158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Meiryo"/>
                <a:ea typeface="+mn-ea"/>
                <a:cs typeface="+mn-cs"/>
              </a:endParaRPr>
            </a:p>
          </p:txBody>
        </p:sp>
      </p:grpSp>
      <p:sp>
        <p:nvSpPr>
          <p:cNvPr id="27" name="Slide Number Placeholder 26">
            <a:extLst>
              <a:ext uri="{FF2B5EF4-FFF2-40B4-BE49-F238E27FC236}">
                <a16:creationId xmlns:a16="http://schemas.microsoft.com/office/drawing/2014/main" xmlns="" id="{1D718595-24D3-4517-A62E-C1F493407AAE}"/>
              </a:ext>
            </a:extLst>
          </p:cNvPr>
          <p:cNvSpPr>
            <a:spLocks noGrp="1"/>
          </p:cNvSpPr>
          <p:nvPr>
            <p:ph type="sldNum" sz="quarter" idx="12"/>
          </p:nvPr>
        </p:nvSpPr>
        <p:spPr/>
        <p:txBody>
          <a:bodyPr/>
          <a:lstStyle/>
          <a:p>
            <a:pPr algn="l"/>
            <a:fld id="{FAEF9944-A4F6-4C59-AEBD-678D6480B8EA}" type="slidenum">
              <a:rPr lang="en-US" smtClean="0"/>
              <a:pPr algn="l"/>
              <a:t>‹#›</a:t>
            </a:fld>
            <a:endParaRPr lang="en-US" dirty="0"/>
          </a:p>
        </p:txBody>
      </p:sp>
      <p:pic>
        <p:nvPicPr>
          <p:cNvPr id="22" name="תמונה 21">
            <a:extLst>
              <a:ext uri="{FF2B5EF4-FFF2-40B4-BE49-F238E27FC236}">
                <a16:creationId xmlns:a16="http://schemas.microsoft.com/office/drawing/2014/main" xmlns="" id="{50DBEBE9-1F85-4308-8775-77A65A1B9431}"/>
              </a:ext>
            </a:extLst>
          </p:cNvPr>
          <p:cNvPicPr>
            <a:picLocks noChangeAspect="1"/>
          </p:cNvPicPr>
          <p:nvPr userDrawn="1"/>
        </p:nvPicPr>
        <p:blipFill>
          <a:blip r:embed="rId2" cstate="print"/>
          <a:stretch>
            <a:fillRect/>
          </a:stretch>
        </p:blipFill>
        <p:spPr>
          <a:xfrm>
            <a:off x="-131970" y="8889627"/>
            <a:ext cx="4950035" cy="1534908"/>
          </a:xfrm>
          <a:prstGeom prst="rect">
            <a:avLst/>
          </a:prstGeom>
        </p:spPr>
      </p:pic>
    </p:spTree>
    <p:extLst>
      <p:ext uri="{BB962C8B-B14F-4D97-AF65-F5344CB8AC3E}">
        <p14:creationId xmlns:p14="http://schemas.microsoft.com/office/powerpoint/2010/main" xmlns="" val="3271155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pic>
        <p:nvPicPr>
          <p:cNvPr id="9" name="Picture 5">
            <a:extLst>
              <a:ext uri="{FF2B5EF4-FFF2-40B4-BE49-F238E27FC236}">
                <a16:creationId xmlns:a16="http://schemas.microsoft.com/office/drawing/2014/main" xmlns="" id="{18D50613-897D-F77B-3048-4F9DBBB25D65}"/>
              </a:ext>
            </a:extLst>
          </p:cNvPr>
          <p:cNvPicPr>
            <a:picLocks noChangeAspect="1"/>
          </p:cNvPicPr>
          <p:nvPr userDrawn="1"/>
        </p:nvPicPr>
        <p:blipFill>
          <a:blip r:embed="rId2" cstate="print"/>
          <a:srcRect/>
          <a:stretch>
            <a:fillRect/>
          </a:stretch>
        </p:blipFill>
        <p:spPr>
          <a:xfrm>
            <a:off x="422554" y="8647807"/>
            <a:ext cx="3408846" cy="1220987"/>
          </a:xfrm>
          <a:prstGeom prst="rect">
            <a:avLst/>
          </a:prstGeom>
        </p:spPr>
      </p:pic>
      <p:pic>
        <p:nvPicPr>
          <p:cNvPr id="10" name="Picture 8">
            <a:extLst>
              <a:ext uri="{FF2B5EF4-FFF2-40B4-BE49-F238E27FC236}">
                <a16:creationId xmlns:a16="http://schemas.microsoft.com/office/drawing/2014/main" xmlns="" id="{95698676-3358-266A-FC0E-F1AEE66A0AEC}"/>
              </a:ext>
            </a:extLst>
          </p:cNvPr>
          <p:cNvPicPr>
            <a:picLocks noChangeAspect="1"/>
          </p:cNvPicPr>
          <p:nvPr userDrawn="1"/>
        </p:nvPicPr>
        <p:blipFill>
          <a:blip r:embed="rId3" cstate="print"/>
          <a:srcRect/>
          <a:stretch>
            <a:fillRect/>
          </a:stretch>
        </p:blipFill>
        <p:spPr>
          <a:xfrm>
            <a:off x="4438631" y="787322"/>
            <a:ext cx="2919955" cy="706629"/>
          </a:xfrm>
          <a:prstGeom prst="rect">
            <a:avLst/>
          </a:prstGeom>
        </p:spPr>
      </p:pic>
      <p:pic>
        <p:nvPicPr>
          <p:cNvPr id="11" name="Picture 9">
            <a:extLst>
              <a:ext uri="{FF2B5EF4-FFF2-40B4-BE49-F238E27FC236}">
                <a16:creationId xmlns:a16="http://schemas.microsoft.com/office/drawing/2014/main" xmlns="" id="{670C80D8-1827-42CC-D179-DE5AA960EF49}"/>
              </a:ext>
            </a:extLst>
          </p:cNvPr>
          <p:cNvPicPr>
            <a:picLocks noChangeAspect="1"/>
          </p:cNvPicPr>
          <p:nvPr userDrawn="1"/>
        </p:nvPicPr>
        <p:blipFill>
          <a:blip r:embed="rId4" cstate="print">
            <a:extLst>
              <a:ext uri="{28A0092B-C50C-407E-A947-70E740481C1C}">
                <a14:useLocalDpi xmlns:a14="http://schemas.microsoft.com/office/drawing/2010/main" xmlns="" val="0"/>
              </a:ext>
              <a:ext uri="{96DAC541-7B7A-43D3-8B79-37D633B846F1}">
                <asvg:svgBlip xmlns:asvg="http://schemas.microsoft.com/office/drawing/2016/SVG/main" xmlns="" r:embed="rId5"/>
              </a:ext>
            </a:extLst>
          </a:blip>
          <a:srcRect/>
          <a:stretch>
            <a:fillRect/>
          </a:stretch>
        </p:blipFill>
        <p:spPr>
          <a:xfrm>
            <a:off x="422554" y="565481"/>
            <a:ext cx="3731978" cy="1150312"/>
          </a:xfrm>
          <a:prstGeom prst="rect">
            <a:avLst/>
          </a:prstGeom>
        </p:spPr>
      </p:pic>
      <p:pic>
        <p:nvPicPr>
          <p:cNvPr id="5" name="Picture 4" descr="A doctor holding a stethoscope&#10;&#10;Description automatically generated with medium confidence">
            <a:extLst>
              <a:ext uri="{FF2B5EF4-FFF2-40B4-BE49-F238E27FC236}">
                <a16:creationId xmlns:a16="http://schemas.microsoft.com/office/drawing/2014/main" xmlns="" id="{F4EBFAF3-42AD-A713-C980-D86C579B0C0E}"/>
              </a:ext>
            </a:extLst>
          </p:cNvPr>
          <p:cNvPicPr>
            <a:picLocks noChangeAspect="1"/>
          </p:cNvPicPr>
          <p:nvPr userDrawn="1"/>
        </p:nvPicPr>
        <p:blipFill>
          <a:blip r:embed="rId6" cstate="print">
            <a:extLst>
              <a:ext uri="{28A0092B-C50C-407E-A947-70E740481C1C}">
                <a14:useLocalDpi xmlns:a14="http://schemas.microsoft.com/office/drawing/2010/main" xmlns="" val="0"/>
              </a:ext>
            </a:extLst>
          </a:blip>
          <a:stretch>
            <a:fillRect/>
          </a:stretch>
        </p:blipFill>
        <p:spPr>
          <a:xfrm>
            <a:off x="12515034" y="3370882"/>
            <a:ext cx="5849166" cy="6935168"/>
          </a:xfrm>
          <a:prstGeom prst="rect">
            <a:avLst/>
          </a:prstGeom>
        </p:spPr>
      </p:pic>
      <p:sp>
        <p:nvSpPr>
          <p:cNvPr id="8" name="Title 1"/>
          <p:cNvSpPr>
            <a:spLocks noGrp="1"/>
          </p:cNvSpPr>
          <p:nvPr>
            <p:ph type="title"/>
          </p:nvPr>
        </p:nvSpPr>
        <p:spPr>
          <a:xfrm>
            <a:off x="722312" y="2171700"/>
            <a:ext cx="9717087" cy="1362075"/>
          </a:xfrm>
        </p:spPr>
        <p:txBody>
          <a:bodyPr anchor="t">
            <a:noAutofit/>
          </a:bodyPr>
          <a:lstStyle>
            <a:lvl1pPr algn="l">
              <a:defRPr sz="5000" b="1" cap="all">
                <a:solidFill>
                  <a:srgbClr val="2B2D6D"/>
                </a:solidFill>
              </a:defRPr>
            </a:lvl1pPr>
          </a:lstStyle>
          <a:p>
            <a:r>
              <a:rPr lang="en-US"/>
              <a:t>Click to edit Master title style</a:t>
            </a:r>
            <a:endParaRPr lang="en-US" dirty="0"/>
          </a:p>
        </p:txBody>
      </p:sp>
      <p:sp>
        <p:nvSpPr>
          <p:cNvPr id="12" name="Text Placeholder 2"/>
          <p:cNvSpPr>
            <a:spLocks noGrp="1"/>
          </p:cNvSpPr>
          <p:nvPr>
            <p:ph type="body" idx="1"/>
          </p:nvPr>
        </p:nvSpPr>
        <p:spPr>
          <a:xfrm>
            <a:off x="713105" y="4748939"/>
            <a:ext cx="10174287" cy="3354387"/>
          </a:xfrm>
        </p:spPr>
        <p:txBody>
          <a:bodyPr anchor="b">
            <a:normAutofit/>
          </a:bodyPr>
          <a:lstStyle>
            <a:lvl1pPr marL="0" indent="0">
              <a:buNone/>
              <a:defRPr sz="3000">
                <a:solidFill>
                  <a:srgbClr val="2B2D6D"/>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xmlns="" val="24439970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7" name="Picture 5">
            <a:extLst>
              <a:ext uri="{FF2B5EF4-FFF2-40B4-BE49-F238E27FC236}">
                <a16:creationId xmlns:a16="http://schemas.microsoft.com/office/drawing/2014/main" xmlns="" id="{C8E74E74-8564-5631-4FDE-158E6794AB70}"/>
              </a:ext>
            </a:extLst>
          </p:cNvPr>
          <p:cNvPicPr>
            <a:picLocks noChangeAspect="1"/>
          </p:cNvPicPr>
          <p:nvPr userDrawn="1"/>
        </p:nvPicPr>
        <p:blipFill>
          <a:blip r:embed="rId2" cstate="print">
            <a:extLst>
              <a:ext uri="{28A0092B-C50C-407E-A947-70E740481C1C}">
                <a14:useLocalDpi xmlns:a14="http://schemas.microsoft.com/office/drawing/2010/main" xmlns="" val="0"/>
              </a:ext>
              <a:ext uri="{96DAC541-7B7A-43D3-8B79-37D633B846F1}">
                <asvg:svgBlip xmlns:asvg="http://schemas.microsoft.com/office/drawing/2016/SVG/main" xmlns="" r:embed="rId3"/>
              </a:ext>
            </a:extLst>
          </a:blip>
          <a:srcRect/>
          <a:stretch>
            <a:fillRect/>
          </a:stretch>
        </p:blipFill>
        <p:spPr>
          <a:xfrm>
            <a:off x="449524" y="9214074"/>
            <a:ext cx="3005661" cy="926438"/>
          </a:xfrm>
          <a:prstGeom prst="rect">
            <a:avLst/>
          </a:prstGeom>
        </p:spPr>
      </p:pic>
      <p:pic>
        <p:nvPicPr>
          <p:cNvPr id="9" name="Picture 7">
            <a:extLst>
              <a:ext uri="{FF2B5EF4-FFF2-40B4-BE49-F238E27FC236}">
                <a16:creationId xmlns:a16="http://schemas.microsoft.com/office/drawing/2014/main" xmlns="" id="{1F0CC53C-845A-8098-F2A7-574F84CDFAD2}"/>
              </a:ext>
            </a:extLst>
          </p:cNvPr>
          <p:cNvPicPr>
            <a:picLocks noChangeAspect="1"/>
          </p:cNvPicPr>
          <p:nvPr userDrawn="1"/>
        </p:nvPicPr>
        <p:blipFill>
          <a:blip r:embed="rId4" cstate="print"/>
          <a:srcRect/>
          <a:stretch>
            <a:fillRect/>
          </a:stretch>
        </p:blipFill>
        <p:spPr>
          <a:xfrm>
            <a:off x="3706742" y="9343317"/>
            <a:ext cx="2919955" cy="706629"/>
          </a:xfrm>
          <a:prstGeom prst="rect">
            <a:avLst/>
          </a:prstGeom>
        </p:spPr>
      </p:pic>
      <p:pic>
        <p:nvPicPr>
          <p:cNvPr id="12" name="Picture 5">
            <a:extLst>
              <a:ext uri="{FF2B5EF4-FFF2-40B4-BE49-F238E27FC236}">
                <a16:creationId xmlns:a16="http://schemas.microsoft.com/office/drawing/2014/main" xmlns="" id="{18D50613-897D-F77B-3048-4F9DBBB25D65}"/>
              </a:ext>
            </a:extLst>
          </p:cNvPr>
          <p:cNvPicPr>
            <a:picLocks noChangeAspect="1"/>
          </p:cNvPicPr>
          <p:nvPr userDrawn="1"/>
        </p:nvPicPr>
        <p:blipFill>
          <a:blip r:embed="rId5" cstate="print"/>
          <a:srcRect/>
          <a:stretch>
            <a:fillRect/>
          </a:stretch>
        </p:blipFill>
        <p:spPr>
          <a:xfrm>
            <a:off x="15416971" y="9342852"/>
            <a:ext cx="2236858" cy="801202"/>
          </a:xfrm>
          <a:prstGeom prst="rect">
            <a:avLst/>
          </a:prstGeom>
        </p:spPr>
      </p:pic>
      <p:pic>
        <p:nvPicPr>
          <p:cNvPr id="13" name="Picture 12"/>
          <p:cNvPicPr>
            <a:picLocks noChangeAspect="1"/>
          </p:cNvPicPr>
          <p:nvPr userDrawn="1"/>
        </p:nvPicPr>
        <p:blipFill>
          <a:blip r:embed="rId6" cstate="print">
            <a:duotone>
              <a:prstClr val="black"/>
              <a:schemeClr val="accent1">
                <a:tint val="45000"/>
                <a:satMod val="400000"/>
              </a:schemeClr>
            </a:duotone>
            <a:extLst>
              <a:ext uri="{28A0092B-C50C-407E-A947-70E740481C1C}">
                <a14:useLocalDpi xmlns:a14="http://schemas.microsoft.com/office/drawing/2010/main" xmlns="" val="0"/>
              </a:ext>
            </a:extLst>
          </a:blip>
          <a:stretch>
            <a:fillRect/>
          </a:stretch>
        </p:blipFill>
        <p:spPr>
          <a:xfrm>
            <a:off x="13182600" y="-1962150"/>
            <a:ext cx="5219346" cy="6543900"/>
          </a:xfrm>
          <a:prstGeom prst="rect">
            <a:avLst/>
          </a:prstGeom>
        </p:spPr>
      </p:pic>
      <p:sp>
        <p:nvSpPr>
          <p:cNvPr id="8" name="Title 1"/>
          <p:cNvSpPr>
            <a:spLocks noGrp="1"/>
          </p:cNvSpPr>
          <p:nvPr>
            <p:ph type="title"/>
          </p:nvPr>
        </p:nvSpPr>
        <p:spPr>
          <a:xfrm>
            <a:off x="722312" y="2171700"/>
            <a:ext cx="9717087" cy="1362075"/>
          </a:xfrm>
        </p:spPr>
        <p:txBody>
          <a:bodyPr anchor="t">
            <a:noAutofit/>
          </a:bodyPr>
          <a:lstStyle>
            <a:lvl1pPr algn="l">
              <a:defRPr sz="5000" b="1" cap="all">
                <a:solidFill>
                  <a:srgbClr val="2B2D6D"/>
                </a:solidFill>
              </a:defRPr>
            </a:lvl1pPr>
          </a:lstStyle>
          <a:p>
            <a:r>
              <a:rPr lang="en-US"/>
              <a:t>Click to edit Master title style</a:t>
            </a:r>
            <a:endParaRPr lang="en-US" dirty="0"/>
          </a:p>
        </p:txBody>
      </p:sp>
      <p:sp>
        <p:nvSpPr>
          <p:cNvPr id="14" name="Text Placeholder 2"/>
          <p:cNvSpPr>
            <a:spLocks noGrp="1"/>
          </p:cNvSpPr>
          <p:nvPr>
            <p:ph type="body" idx="1"/>
          </p:nvPr>
        </p:nvSpPr>
        <p:spPr>
          <a:xfrm>
            <a:off x="713105" y="4748939"/>
            <a:ext cx="10174287" cy="3354387"/>
          </a:xfrm>
        </p:spPr>
        <p:txBody>
          <a:bodyPr anchor="b">
            <a:normAutofit/>
          </a:bodyPr>
          <a:lstStyle>
            <a:lvl1pPr marL="0" indent="0">
              <a:buNone/>
              <a:defRPr sz="3000">
                <a:solidFill>
                  <a:srgbClr val="2B2D6D"/>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xmlns="" val="30215214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7" name="Picture 5">
            <a:extLst>
              <a:ext uri="{FF2B5EF4-FFF2-40B4-BE49-F238E27FC236}">
                <a16:creationId xmlns:a16="http://schemas.microsoft.com/office/drawing/2014/main" xmlns="" id="{C8E74E74-8564-5631-4FDE-158E6794AB70}"/>
              </a:ext>
            </a:extLst>
          </p:cNvPr>
          <p:cNvPicPr>
            <a:picLocks noChangeAspect="1"/>
          </p:cNvPicPr>
          <p:nvPr userDrawn="1"/>
        </p:nvPicPr>
        <p:blipFill>
          <a:blip r:embed="rId2" cstate="print">
            <a:extLst>
              <a:ext uri="{28A0092B-C50C-407E-A947-70E740481C1C}">
                <a14:useLocalDpi xmlns:a14="http://schemas.microsoft.com/office/drawing/2010/main" xmlns="" val="0"/>
              </a:ext>
              <a:ext uri="{96DAC541-7B7A-43D3-8B79-37D633B846F1}">
                <asvg:svgBlip xmlns:asvg="http://schemas.microsoft.com/office/drawing/2016/SVG/main" xmlns="" r:embed="rId3"/>
              </a:ext>
            </a:extLst>
          </a:blip>
          <a:srcRect/>
          <a:stretch>
            <a:fillRect/>
          </a:stretch>
        </p:blipFill>
        <p:spPr>
          <a:xfrm>
            <a:off x="449524" y="9214074"/>
            <a:ext cx="3005661" cy="926438"/>
          </a:xfrm>
          <a:prstGeom prst="rect">
            <a:avLst/>
          </a:prstGeom>
        </p:spPr>
      </p:pic>
      <p:pic>
        <p:nvPicPr>
          <p:cNvPr id="9" name="Picture 7">
            <a:extLst>
              <a:ext uri="{FF2B5EF4-FFF2-40B4-BE49-F238E27FC236}">
                <a16:creationId xmlns:a16="http://schemas.microsoft.com/office/drawing/2014/main" xmlns="" id="{1F0CC53C-845A-8098-F2A7-574F84CDFAD2}"/>
              </a:ext>
            </a:extLst>
          </p:cNvPr>
          <p:cNvPicPr>
            <a:picLocks noChangeAspect="1"/>
          </p:cNvPicPr>
          <p:nvPr userDrawn="1"/>
        </p:nvPicPr>
        <p:blipFill>
          <a:blip r:embed="rId4" cstate="print"/>
          <a:srcRect/>
          <a:stretch>
            <a:fillRect/>
          </a:stretch>
        </p:blipFill>
        <p:spPr>
          <a:xfrm>
            <a:off x="3706742" y="9343317"/>
            <a:ext cx="2919955" cy="706629"/>
          </a:xfrm>
          <a:prstGeom prst="rect">
            <a:avLst/>
          </a:prstGeom>
        </p:spPr>
      </p:pic>
      <p:grpSp>
        <p:nvGrpSpPr>
          <p:cNvPr id="12" name="Group 6">
            <a:extLst>
              <a:ext uri="{FF2B5EF4-FFF2-40B4-BE49-F238E27FC236}">
                <a16:creationId xmlns:a16="http://schemas.microsoft.com/office/drawing/2014/main" xmlns="" id="{49897049-2C5C-32CD-CDDC-FF6BDE72DC77}"/>
              </a:ext>
            </a:extLst>
          </p:cNvPr>
          <p:cNvGrpSpPr>
            <a:grpSpLocks noChangeAspect="1"/>
          </p:cNvGrpSpPr>
          <p:nvPr userDrawn="1"/>
        </p:nvGrpSpPr>
        <p:grpSpPr>
          <a:xfrm>
            <a:off x="11733578" y="-2137086"/>
            <a:ext cx="8871473" cy="8871438"/>
            <a:chOff x="0" y="0"/>
            <a:chExt cx="6350000" cy="6349975"/>
          </a:xfrm>
        </p:grpSpPr>
        <p:sp>
          <p:nvSpPr>
            <p:cNvPr id="13" name="Freeform 7">
              <a:extLst>
                <a:ext uri="{FF2B5EF4-FFF2-40B4-BE49-F238E27FC236}">
                  <a16:creationId xmlns:a16="http://schemas.microsoft.com/office/drawing/2014/main" xmlns="" id="{957AADEA-5250-7021-E80A-00999E3CF28D}"/>
                </a:ext>
              </a:extLst>
            </p:cNvPr>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5" cstate="print"/>
              <a:stretch>
                <a:fillRect l="-48853" r="-7498"/>
              </a:stretch>
            </a:blipFill>
          </p:spPr>
          <p:txBody>
            <a:bodyPr/>
            <a:lstStyle/>
            <a:p>
              <a:endParaRPr lang="en-US" dirty="0"/>
            </a:p>
          </p:txBody>
        </p:sp>
      </p:grpSp>
      <p:pic>
        <p:nvPicPr>
          <p:cNvPr id="14" name="Picture 5">
            <a:extLst>
              <a:ext uri="{FF2B5EF4-FFF2-40B4-BE49-F238E27FC236}">
                <a16:creationId xmlns:a16="http://schemas.microsoft.com/office/drawing/2014/main" xmlns="" id="{18D50613-897D-F77B-3048-4F9DBBB25D65}"/>
              </a:ext>
            </a:extLst>
          </p:cNvPr>
          <p:cNvPicPr>
            <a:picLocks noChangeAspect="1"/>
          </p:cNvPicPr>
          <p:nvPr userDrawn="1"/>
        </p:nvPicPr>
        <p:blipFill>
          <a:blip r:embed="rId6" cstate="print"/>
          <a:srcRect/>
          <a:stretch>
            <a:fillRect/>
          </a:stretch>
        </p:blipFill>
        <p:spPr>
          <a:xfrm>
            <a:off x="15416971" y="9342852"/>
            <a:ext cx="2236858" cy="801202"/>
          </a:xfrm>
          <a:prstGeom prst="rect">
            <a:avLst/>
          </a:prstGeom>
        </p:spPr>
      </p:pic>
      <p:sp>
        <p:nvSpPr>
          <p:cNvPr id="15" name="Title 1"/>
          <p:cNvSpPr txBox="1">
            <a:spLocks/>
          </p:cNvSpPr>
          <p:nvPr userDrawn="1"/>
        </p:nvSpPr>
        <p:spPr>
          <a:xfrm>
            <a:off x="722312" y="2171700"/>
            <a:ext cx="9717087" cy="1362075"/>
          </a:xfrm>
          <a:prstGeom prst="rect">
            <a:avLst/>
          </a:prstGeom>
        </p:spPr>
        <p:txBody>
          <a:bodyPr vert="horz" lIns="91440" tIns="45720" rIns="91440" bIns="45720" rtlCol="0" anchor="t">
            <a:noAutofit/>
          </a:bodyPr>
          <a:lstStyle>
            <a:lvl1pPr algn="l" defTabSz="914400" rtl="0" eaLnBrk="1" latinLnBrk="0" hangingPunct="1">
              <a:spcBef>
                <a:spcPct val="0"/>
              </a:spcBef>
              <a:buNone/>
              <a:defRPr sz="5000" b="1" kern="1200" cap="all">
                <a:solidFill>
                  <a:srgbClr val="2B2D6D"/>
                </a:solidFill>
                <a:latin typeface="+mj-lt"/>
                <a:ea typeface="+mj-ea"/>
                <a:cs typeface="+mj-cs"/>
              </a:defRPr>
            </a:lvl1pPr>
          </a:lstStyle>
          <a:p>
            <a:r>
              <a:rPr lang="en-US" dirty="0">
                <a:solidFill>
                  <a:srgbClr val="1DBA9B"/>
                </a:solidFill>
              </a:rPr>
              <a:t>Click to edit Master title style</a:t>
            </a:r>
          </a:p>
        </p:txBody>
      </p:sp>
      <p:sp>
        <p:nvSpPr>
          <p:cNvPr id="16" name="Text Placeholder 2"/>
          <p:cNvSpPr>
            <a:spLocks noGrp="1"/>
          </p:cNvSpPr>
          <p:nvPr>
            <p:ph type="body" idx="1"/>
          </p:nvPr>
        </p:nvSpPr>
        <p:spPr>
          <a:xfrm>
            <a:off x="713105" y="4748939"/>
            <a:ext cx="10174287" cy="3354387"/>
          </a:xfrm>
        </p:spPr>
        <p:txBody>
          <a:bodyPr anchor="b">
            <a:normAutofit/>
          </a:bodyPr>
          <a:lstStyle>
            <a:lvl1pPr marL="0" indent="0">
              <a:buNone/>
              <a:defRPr sz="3000">
                <a:solidFill>
                  <a:srgbClr val="2B2D6D"/>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xmlns="" val="16574232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36EC9135-4AF4-74B2-D620-72E31EE605C7}"/>
              </a:ext>
            </a:extLst>
          </p:cNvPr>
          <p:cNvSpPr/>
          <p:nvPr userDrawn="1"/>
        </p:nvSpPr>
        <p:spPr>
          <a:xfrm>
            <a:off x="12954000" y="2705100"/>
            <a:ext cx="4343400" cy="1143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nvGrpSpPr>
          <p:cNvPr id="10" name="Group 6">
            <a:extLst>
              <a:ext uri="{FF2B5EF4-FFF2-40B4-BE49-F238E27FC236}">
                <a16:creationId xmlns:a16="http://schemas.microsoft.com/office/drawing/2014/main" xmlns="" id="{7AD01FAE-47A1-C7D6-AAD0-EBAA298E021C}"/>
              </a:ext>
            </a:extLst>
          </p:cNvPr>
          <p:cNvGrpSpPr/>
          <p:nvPr userDrawn="1"/>
        </p:nvGrpSpPr>
        <p:grpSpPr>
          <a:xfrm>
            <a:off x="3455184" y="9385873"/>
            <a:ext cx="2309092" cy="639991"/>
            <a:chOff x="0" y="0"/>
            <a:chExt cx="3078789" cy="853321"/>
          </a:xfrm>
        </p:grpSpPr>
        <p:grpSp>
          <p:nvGrpSpPr>
            <p:cNvPr id="11" name="Group 7">
              <a:extLst>
                <a:ext uri="{FF2B5EF4-FFF2-40B4-BE49-F238E27FC236}">
                  <a16:creationId xmlns:a16="http://schemas.microsoft.com/office/drawing/2014/main" xmlns="" id="{20F722DF-9F4D-81D4-3BEA-6F7E16DDBA2A}"/>
                </a:ext>
              </a:extLst>
            </p:cNvPr>
            <p:cNvGrpSpPr/>
            <p:nvPr/>
          </p:nvGrpSpPr>
          <p:grpSpPr>
            <a:xfrm>
              <a:off x="0" y="0"/>
              <a:ext cx="3078789" cy="853321"/>
              <a:chOff x="0" y="0"/>
              <a:chExt cx="1009197" cy="279710"/>
            </a:xfrm>
          </p:grpSpPr>
          <p:sp>
            <p:nvSpPr>
              <p:cNvPr id="13" name="Freeform 8">
                <a:extLst>
                  <a:ext uri="{FF2B5EF4-FFF2-40B4-BE49-F238E27FC236}">
                    <a16:creationId xmlns:a16="http://schemas.microsoft.com/office/drawing/2014/main" xmlns="" id="{E0A52D35-B49B-9A5C-98F7-47BE29939BFD}"/>
                  </a:ext>
                </a:extLst>
              </p:cNvPr>
              <p:cNvSpPr/>
              <p:nvPr/>
            </p:nvSpPr>
            <p:spPr>
              <a:xfrm>
                <a:off x="0" y="0"/>
                <a:ext cx="1009197" cy="279710"/>
              </a:xfrm>
              <a:custGeom>
                <a:avLst/>
                <a:gdLst/>
                <a:ahLst/>
                <a:cxnLst/>
                <a:rect l="l" t="t" r="r" b="b"/>
                <a:pathLst>
                  <a:path w="1009197" h="279710">
                    <a:moveTo>
                      <a:pt x="0" y="0"/>
                    </a:moveTo>
                    <a:lnTo>
                      <a:pt x="1009197" y="0"/>
                    </a:lnTo>
                    <a:lnTo>
                      <a:pt x="1009197" y="279710"/>
                    </a:lnTo>
                    <a:lnTo>
                      <a:pt x="0" y="279710"/>
                    </a:lnTo>
                    <a:close/>
                  </a:path>
                </a:pathLst>
              </a:custGeom>
              <a:solidFill>
                <a:srgbClr val="FFFFFF"/>
              </a:solidFill>
            </p:spPr>
          </p:sp>
          <p:sp>
            <p:nvSpPr>
              <p:cNvPr id="14" name="TextBox 9">
                <a:extLst>
                  <a:ext uri="{FF2B5EF4-FFF2-40B4-BE49-F238E27FC236}">
                    <a16:creationId xmlns:a16="http://schemas.microsoft.com/office/drawing/2014/main" xmlns="" id="{677CD47C-32B2-C806-4A8E-A8CAD6E92A08}"/>
                  </a:ext>
                </a:extLst>
              </p:cNvPr>
              <p:cNvSpPr txBox="1"/>
              <p:nvPr/>
            </p:nvSpPr>
            <p:spPr>
              <a:xfrm>
                <a:off x="0" y="-38100"/>
                <a:ext cx="812800" cy="850900"/>
              </a:xfrm>
              <a:prstGeom prst="rect">
                <a:avLst/>
              </a:prstGeom>
            </p:spPr>
            <p:txBody>
              <a:bodyPr lIns="50800" tIns="50800" rIns="50800" bIns="50800" rtlCol="0" anchor="ctr"/>
              <a:lstStyle/>
              <a:p>
                <a:pPr algn="ctr">
                  <a:lnSpc>
                    <a:spcPts val="1602"/>
                  </a:lnSpc>
                </a:pPr>
                <a:endParaRPr/>
              </a:p>
            </p:txBody>
          </p:sp>
        </p:grpSp>
        <p:pic>
          <p:nvPicPr>
            <p:cNvPr id="12" name="Picture 10">
              <a:extLst>
                <a:ext uri="{FF2B5EF4-FFF2-40B4-BE49-F238E27FC236}">
                  <a16:creationId xmlns:a16="http://schemas.microsoft.com/office/drawing/2014/main" xmlns="" id="{F696B85F-B32F-A4B7-574D-1CB35663ADF3}"/>
                </a:ext>
              </a:extLst>
            </p:cNvPr>
            <p:cNvPicPr>
              <a:picLocks noChangeAspect="1"/>
            </p:cNvPicPr>
            <p:nvPr/>
          </p:nvPicPr>
          <p:blipFill>
            <a:blip r:embed="rId2" cstate="print"/>
            <a:srcRect/>
            <a:stretch>
              <a:fillRect/>
            </a:stretch>
          </p:blipFill>
          <p:spPr>
            <a:xfrm>
              <a:off x="130426" y="98724"/>
              <a:ext cx="2710222" cy="655874"/>
            </a:xfrm>
            <a:prstGeom prst="rect">
              <a:avLst/>
            </a:prstGeom>
          </p:spPr>
        </p:pic>
      </p:grpSp>
      <p:pic>
        <p:nvPicPr>
          <p:cNvPr id="15" name="Picture 14">
            <a:extLst>
              <a:ext uri="{FF2B5EF4-FFF2-40B4-BE49-F238E27FC236}">
                <a16:creationId xmlns:a16="http://schemas.microsoft.com/office/drawing/2014/main" xmlns="" id="{54629130-1AEE-9D8D-AEC0-C9D997042BEA}"/>
              </a:ext>
            </a:extLst>
          </p:cNvPr>
          <p:cNvPicPr>
            <a:picLocks noChangeAspect="1"/>
          </p:cNvPicPr>
          <p:nvPr userDrawn="1"/>
        </p:nvPicPr>
        <p:blipFill>
          <a:blip r:embed="rId3" cstate="print">
            <a:extLst>
              <a:ext uri="{28A0092B-C50C-407E-A947-70E740481C1C}">
                <a14:useLocalDpi xmlns:a14="http://schemas.microsoft.com/office/drawing/2010/main" xmlns="" val="0"/>
              </a:ext>
              <a:ext uri="{96DAC541-7B7A-43D3-8B79-37D633B846F1}">
                <asvg:svgBlip xmlns:asvg="http://schemas.microsoft.com/office/drawing/2016/SVG/main" xmlns="" r:embed="rId4"/>
              </a:ext>
            </a:extLst>
          </a:blip>
          <a:srcRect/>
          <a:stretch>
            <a:fillRect/>
          </a:stretch>
        </p:blipFill>
        <p:spPr>
          <a:xfrm>
            <a:off x="449524" y="9214074"/>
            <a:ext cx="3005661" cy="926438"/>
          </a:xfrm>
          <a:prstGeom prst="rect">
            <a:avLst/>
          </a:prstGeom>
        </p:spPr>
      </p:pic>
      <p:sp>
        <p:nvSpPr>
          <p:cNvPr id="16" name="Picture Placeholder 2">
            <a:extLst>
              <a:ext uri="{FF2B5EF4-FFF2-40B4-BE49-F238E27FC236}">
                <a16:creationId xmlns:a16="http://schemas.microsoft.com/office/drawing/2014/main" xmlns="" id="{EAF85F73-1C9A-A6E7-4774-B0A79A7FCC77}"/>
              </a:ext>
            </a:extLst>
          </p:cNvPr>
          <p:cNvSpPr>
            <a:spLocks noGrp="1"/>
          </p:cNvSpPr>
          <p:nvPr>
            <p:ph type="pic" idx="1"/>
          </p:nvPr>
        </p:nvSpPr>
        <p:spPr>
          <a:xfrm>
            <a:off x="615178" y="3421051"/>
            <a:ext cx="7908317" cy="465791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7" name="Text Placeholder 3">
            <a:extLst>
              <a:ext uri="{FF2B5EF4-FFF2-40B4-BE49-F238E27FC236}">
                <a16:creationId xmlns:a16="http://schemas.microsoft.com/office/drawing/2014/main" xmlns="" id="{B40A3ECC-F453-28DC-3ED1-CA0725887C93}"/>
              </a:ext>
            </a:extLst>
          </p:cNvPr>
          <p:cNvSpPr>
            <a:spLocks noGrp="1"/>
          </p:cNvSpPr>
          <p:nvPr>
            <p:ph type="body" sz="half" idx="2"/>
          </p:nvPr>
        </p:nvSpPr>
        <p:spPr>
          <a:xfrm>
            <a:off x="8686800" y="3437380"/>
            <a:ext cx="8229600" cy="4691063"/>
          </a:xfrm>
        </p:spPr>
        <p:txBody>
          <a:bodyPr>
            <a:normAutofit/>
          </a:bodyPr>
          <a:lstStyle>
            <a:lvl1pPr marL="0" indent="0">
              <a:buNone/>
              <a:defRPr sz="3000">
                <a:solidFill>
                  <a:srgbClr val="2B2D6D"/>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8" name="Title 1">
            <a:extLst>
              <a:ext uri="{FF2B5EF4-FFF2-40B4-BE49-F238E27FC236}">
                <a16:creationId xmlns:a16="http://schemas.microsoft.com/office/drawing/2014/main" xmlns="" id="{60FB9862-9015-51CA-EC73-E4EF9DD80FD2}"/>
              </a:ext>
            </a:extLst>
          </p:cNvPr>
          <p:cNvSpPr>
            <a:spLocks noGrp="1"/>
          </p:cNvSpPr>
          <p:nvPr>
            <p:ph type="title"/>
          </p:nvPr>
        </p:nvSpPr>
        <p:spPr>
          <a:xfrm>
            <a:off x="615178" y="1714500"/>
            <a:ext cx="9519422" cy="1362075"/>
          </a:xfrm>
        </p:spPr>
        <p:txBody>
          <a:bodyPr anchor="t">
            <a:noAutofit/>
          </a:bodyPr>
          <a:lstStyle>
            <a:lvl1pPr algn="l">
              <a:defRPr sz="5000" b="1" cap="all">
                <a:solidFill>
                  <a:srgbClr val="1DBA9B"/>
                </a:solidFill>
              </a:defRPr>
            </a:lvl1pPr>
          </a:lstStyle>
          <a:p>
            <a:r>
              <a:rPr lang="en-US"/>
              <a:t>Click to edit Master title style</a:t>
            </a:r>
            <a:endParaRPr lang="en-US" dirty="0"/>
          </a:p>
        </p:txBody>
      </p:sp>
      <p:pic>
        <p:nvPicPr>
          <p:cNvPr id="19" name="Picture 5">
            <a:extLst>
              <a:ext uri="{FF2B5EF4-FFF2-40B4-BE49-F238E27FC236}">
                <a16:creationId xmlns:a16="http://schemas.microsoft.com/office/drawing/2014/main" xmlns="" id="{18D50613-897D-F77B-3048-4F9DBBB25D65}"/>
              </a:ext>
            </a:extLst>
          </p:cNvPr>
          <p:cNvPicPr>
            <a:picLocks noChangeAspect="1"/>
          </p:cNvPicPr>
          <p:nvPr userDrawn="1"/>
        </p:nvPicPr>
        <p:blipFill>
          <a:blip r:embed="rId5" cstate="print"/>
          <a:srcRect/>
          <a:stretch>
            <a:fillRect/>
          </a:stretch>
        </p:blipFill>
        <p:spPr>
          <a:xfrm>
            <a:off x="15416971" y="9342852"/>
            <a:ext cx="2236858" cy="801202"/>
          </a:xfrm>
          <a:prstGeom prst="rect">
            <a:avLst/>
          </a:prstGeom>
        </p:spPr>
      </p:pic>
      <p:sp>
        <p:nvSpPr>
          <p:cNvPr id="20" name="Oval 5"/>
          <p:cNvSpPr/>
          <p:nvPr userDrawn="1"/>
        </p:nvSpPr>
        <p:spPr>
          <a:xfrm rot="10800000">
            <a:off x="13399338" y="593531"/>
            <a:ext cx="6906067" cy="6961284"/>
          </a:xfrm>
          <a:custGeom>
            <a:avLst/>
            <a:gdLst>
              <a:gd name="connsiteX0" fmla="*/ 0 w 11436763"/>
              <a:gd name="connsiteY0" fmla="*/ 5718382 h 11436763"/>
              <a:gd name="connsiteX1" fmla="*/ 5718382 w 11436763"/>
              <a:gd name="connsiteY1" fmla="*/ 0 h 11436763"/>
              <a:gd name="connsiteX2" fmla="*/ 11436764 w 11436763"/>
              <a:gd name="connsiteY2" fmla="*/ 5718382 h 11436763"/>
              <a:gd name="connsiteX3" fmla="*/ 5718382 w 11436763"/>
              <a:gd name="connsiteY3" fmla="*/ 11436764 h 11436763"/>
              <a:gd name="connsiteX4" fmla="*/ 0 w 11436763"/>
              <a:gd name="connsiteY4" fmla="*/ 5718382 h 11436763"/>
              <a:gd name="connsiteX0" fmla="*/ 11436764 w 11528204"/>
              <a:gd name="connsiteY0" fmla="*/ 5718382 h 11436764"/>
              <a:gd name="connsiteX1" fmla="*/ 5718382 w 11528204"/>
              <a:gd name="connsiteY1" fmla="*/ 11436764 h 11436764"/>
              <a:gd name="connsiteX2" fmla="*/ 0 w 11528204"/>
              <a:gd name="connsiteY2" fmla="*/ 5718382 h 11436764"/>
              <a:gd name="connsiteX3" fmla="*/ 5718382 w 11528204"/>
              <a:gd name="connsiteY3" fmla="*/ 0 h 11436764"/>
              <a:gd name="connsiteX4" fmla="*/ 11528204 w 11528204"/>
              <a:gd name="connsiteY4" fmla="*/ 5809822 h 11436764"/>
              <a:gd name="connsiteX0" fmla="*/ 5718382 w 11528204"/>
              <a:gd name="connsiteY0" fmla="*/ 11436764 h 11436764"/>
              <a:gd name="connsiteX1" fmla="*/ 0 w 11528204"/>
              <a:gd name="connsiteY1" fmla="*/ 5718382 h 11436764"/>
              <a:gd name="connsiteX2" fmla="*/ 5718382 w 11528204"/>
              <a:gd name="connsiteY2" fmla="*/ 0 h 11436764"/>
              <a:gd name="connsiteX3" fmla="*/ 11528204 w 11528204"/>
              <a:gd name="connsiteY3" fmla="*/ 5809822 h 11436764"/>
              <a:gd name="connsiteX0" fmla="*/ 5718382 w 5718382"/>
              <a:gd name="connsiteY0" fmla="*/ 11436764 h 11436764"/>
              <a:gd name="connsiteX1" fmla="*/ 0 w 5718382"/>
              <a:gd name="connsiteY1" fmla="*/ 5718382 h 11436764"/>
              <a:gd name="connsiteX2" fmla="*/ 5718382 w 5718382"/>
              <a:gd name="connsiteY2" fmla="*/ 0 h 11436764"/>
              <a:gd name="connsiteX0" fmla="*/ 5718382 w 5718382"/>
              <a:gd name="connsiteY0" fmla="*/ 5718382 h 5718382"/>
              <a:gd name="connsiteX1" fmla="*/ 0 w 5718382"/>
              <a:gd name="connsiteY1" fmla="*/ 0 h 5718382"/>
            </a:gdLst>
            <a:ahLst/>
            <a:cxnLst>
              <a:cxn ang="0">
                <a:pos x="connsiteX0" y="connsiteY0"/>
              </a:cxn>
              <a:cxn ang="0">
                <a:pos x="connsiteX1" y="connsiteY1"/>
              </a:cxn>
            </a:cxnLst>
            <a:rect l="l" t="t" r="r" b="b"/>
            <a:pathLst>
              <a:path w="5718382" h="5718382">
                <a:moveTo>
                  <a:pt x="5718382" y="5718382"/>
                </a:moveTo>
                <a:cubicBezTo>
                  <a:pt x="2560207" y="5718382"/>
                  <a:pt x="0" y="3158175"/>
                  <a:pt x="0" y="0"/>
                </a:cubicBezTo>
              </a:path>
            </a:pathLst>
          </a:custGeom>
          <a:noFill/>
          <a:ln w="1016000">
            <a:solidFill>
              <a:srgbClr val="1DBA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e-IL">
              <a:solidFill>
                <a:schemeClr val="bg1"/>
              </a:solidFill>
            </a:endParaRPr>
          </a:p>
        </p:txBody>
      </p:sp>
    </p:spTree>
    <p:extLst>
      <p:ext uri="{BB962C8B-B14F-4D97-AF65-F5344CB8AC3E}">
        <p14:creationId xmlns:p14="http://schemas.microsoft.com/office/powerpoint/2010/main" xmlns="" val="21252238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xmlns="" id="{D064876D-12A7-AD21-C509-C0B8EC08339A}"/>
              </a:ext>
            </a:extLst>
          </p:cNvPr>
          <p:cNvSpPr/>
          <p:nvPr userDrawn="1"/>
        </p:nvSpPr>
        <p:spPr>
          <a:xfrm>
            <a:off x="13117365" y="3021438"/>
            <a:ext cx="3418035" cy="55510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pic>
        <p:nvPicPr>
          <p:cNvPr id="14" name="Picture 15">
            <a:extLst>
              <a:ext uri="{FF2B5EF4-FFF2-40B4-BE49-F238E27FC236}">
                <a16:creationId xmlns:a16="http://schemas.microsoft.com/office/drawing/2014/main" xmlns="" id="{7BA372A8-08B0-1554-651E-8766640AD760}"/>
              </a:ext>
            </a:extLst>
          </p:cNvPr>
          <p:cNvPicPr>
            <a:picLocks noChangeAspect="1"/>
          </p:cNvPicPr>
          <p:nvPr userDrawn="1"/>
        </p:nvPicPr>
        <p:blipFill>
          <a:blip r:embed="rId2" cstate="print">
            <a:extLst>
              <a:ext uri="{28A0092B-C50C-407E-A947-70E740481C1C}">
                <a14:useLocalDpi xmlns:a14="http://schemas.microsoft.com/office/drawing/2010/main" xmlns="" val="0"/>
              </a:ext>
              <a:ext uri="{96DAC541-7B7A-43D3-8B79-37D633B846F1}">
                <asvg:svgBlip xmlns:asvg="http://schemas.microsoft.com/office/drawing/2016/SVG/main" xmlns="" r:embed="rId3"/>
              </a:ext>
            </a:extLst>
          </a:blip>
          <a:srcRect/>
          <a:stretch>
            <a:fillRect/>
          </a:stretch>
        </p:blipFill>
        <p:spPr>
          <a:xfrm>
            <a:off x="449524" y="9214074"/>
            <a:ext cx="3005661" cy="926438"/>
          </a:xfrm>
          <a:prstGeom prst="rect">
            <a:avLst/>
          </a:prstGeom>
        </p:spPr>
      </p:pic>
      <p:pic>
        <p:nvPicPr>
          <p:cNvPr id="15" name="Picture 16">
            <a:extLst>
              <a:ext uri="{FF2B5EF4-FFF2-40B4-BE49-F238E27FC236}">
                <a16:creationId xmlns:a16="http://schemas.microsoft.com/office/drawing/2014/main" xmlns="" id="{40347ED8-CC31-1C77-8B56-52A52A968830}"/>
              </a:ext>
            </a:extLst>
          </p:cNvPr>
          <p:cNvPicPr>
            <a:picLocks noChangeAspect="1"/>
          </p:cNvPicPr>
          <p:nvPr userDrawn="1"/>
        </p:nvPicPr>
        <p:blipFill>
          <a:blip r:embed="rId4" cstate="print"/>
          <a:srcRect/>
          <a:stretch>
            <a:fillRect/>
          </a:stretch>
        </p:blipFill>
        <p:spPr>
          <a:xfrm>
            <a:off x="3706742" y="9343317"/>
            <a:ext cx="2919955" cy="706629"/>
          </a:xfrm>
          <a:prstGeom prst="rect">
            <a:avLst/>
          </a:prstGeom>
        </p:spPr>
      </p:pic>
      <p:sp>
        <p:nvSpPr>
          <p:cNvPr id="16" name="Title 1">
            <a:extLst>
              <a:ext uri="{FF2B5EF4-FFF2-40B4-BE49-F238E27FC236}">
                <a16:creationId xmlns:a16="http://schemas.microsoft.com/office/drawing/2014/main" xmlns="" id="{AD70195F-8679-577D-0FEB-AF534F733307}"/>
              </a:ext>
            </a:extLst>
          </p:cNvPr>
          <p:cNvSpPr>
            <a:spLocks noGrp="1"/>
          </p:cNvSpPr>
          <p:nvPr>
            <p:ph type="title"/>
          </p:nvPr>
        </p:nvSpPr>
        <p:spPr>
          <a:xfrm>
            <a:off x="827234" y="1028700"/>
            <a:ext cx="9459765" cy="1362075"/>
          </a:xfrm>
        </p:spPr>
        <p:txBody>
          <a:bodyPr anchor="t">
            <a:noAutofit/>
          </a:bodyPr>
          <a:lstStyle>
            <a:lvl1pPr algn="l">
              <a:defRPr sz="5000" b="1" cap="all">
                <a:solidFill>
                  <a:srgbClr val="FF3399"/>
                </a:solidFill>
              </a:defRPr>
            </a:lvl1pPr>
          </a:lstStyle>
          <a:p>
            <a:r>
              <a:rPr lang="en-US"/>
              <a:t>Click to edit Master title style</a:t>
            </a:r>
            <a:endParaRPr lang="en-US" dirty="0"/>
          </a:p>
        </p:txBody>
      </p:sp>
      <p:sp>
        <p:nvSpPr>
          <p:cNvPr id="18" name="Picture Placeholder 2">
            <a:extLst>
              <a:ext uri="{FF2B5EF4-FFF2-40B4-BE49-F238E27FC236}">
                <a16:creationId xmlns:a16="http://schemas.microsoft.com/office/drawing/2014/main" xmlns="" id="{699066F7-C878-FDDE-A69B-B87AE4E519AE}"/>
              </a:ext>
            </a:extLst>
          </p:cNvPr>
          <p:cNvSpPr>
            <a:spLocks noGrp="1"/>
          </p:cNvSpPr>
          <p:nvPr>
            <p:ph type="pic" idx="1"/>
          </p:nvPr>
        </p:nvSpPr>
        <p:spPr>
          <a:xfrm>
            <a:off x="827235" y="3592938"/>
            <a:ext cx="4472653" cy="465791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9" name="Picture Placeholder 2">
            <a:extLst>
              <a:ext uri="{FF2B5EF4-FFF2-40B4-BE49-F238E27FC236}">
                <a16:creationId xmlns:a16="http://schemas.microsoft.com/office/drawing/2014/main" xmlns="" id="{98E40BF1-A314-D60B-3C25-1BC34C3EBBD7}"/>
              </a:ext>
            </a:extLst>
          </p:cNvPr>
          <p:cNvSpPr>
            <a:spLocks noGrp="1"/>
          </p:cNvSpPr>
          <p:nvPr>
            <p:ph type="pic" idx="10"/>
          </p:nvPr>
        </p:nvSpPr>
        <p:spPr>
          <a:xfrm>
            <a:off x="5498187" y="3592938"/>
            <a:ext cx="4472653" cy="465791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20" name="Picture Placeholder 2">
            <a:extLst>
              <a:ext uri="{FF2B5EF4-FFF2-40B4-BE49-F238E27FC236}">
                <a16:creationId xmlns:a16="http://schemas.microsoft.com/office/drawing/2014/main" xmlns="" id="{7FE86544-1133-DD1A-91C2-6D189E1EDDD2}"/>
              </a:ext>
            </a:extLst>
          </p:cNvPr>
          <p:cNvSpPr>
            <a:spLocks noGrp="1"/>
          </p:cNvSpPr>
          <p:nvPr>
            <p:ph type="pic" idx="11"/>
          </p:nvPr>
        </p:nvSpPr>
        <p:spPr>
          <a:xfrm>
            <a:off x="10169139" y="3592938"/>
            <a:ext cx="4472653" cy="465791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1" name="Oval 5"/>
          <p:cNvSpPr/>
          <p:nvPr userDrawn="1"/>
        </p:nvSpPr>
        <p:spPr>
          <a:xfrm rot="10800000">
            <a:off x="13868400" y="1333499"/>
            <a:ext cx="4922874" cy="9924469"/>
          </a:xfrm>
          <a:custGeom>
            <a:avLst/>
            <a:gdLst>
              <a:gd name="connsiteX0" fmla="*/ 0 w 11436763"/>
              <a:gd name="connsiteY0" fmla="*/ 5718382 h 11436763"/>
              <a:gd name="connsiteX1" fmla="*/ 5718382 w 11436763"/>
              <a:gd name="connsiteY1" fmla="*/ 0 h 11436763"/>
              <a:gd name="connsiteX2" fmla="*/ 11436764 w 11436763"/>
              <a:gd name="connsiteY2" fmla="*/ 5718382 h 11436763"/>
              <a:gd name="connsiteX3" fmla="*/ 5718382 w 11436763"/>
              <a:gd name="connsiteY3" fmla="*/ 11436764 h 11436763"/>
              <a:gd name="connsiteX4" fmla="*/ 0 w 11436763"/>
              <a:gd name="connsiteY4" fmla="*/ 5718382 h 11436763"/>
              <a:gd name="connsiteX0" fmla="*/ 11436764 w 11528204"/>
              <a:gd name="connsiteY0" fmla="*/ 5718382 h 11436764"/>
              <a:gd name="connsiteX1" fmla="*/ 5718382 w 11528204"/>
              <a:gd name="connsiteY1" fmla="*/ 11436764 h 11436764"/>
              <a:gd name="connsiteX2" fmla="*/ 0 w 11528204"/>
              <a:gd name="connsiteY2" fmla="*/ 5718382 h 11436764"/>
              <a:gd name="connsiteX3" fmla="*/ 5718382 w 11528204"/>
              <a:gd name="connsiteY3" fmla="*/ 0 h 11436764"/>
              <a:gd name="connsiteX4" fmla="*/ 11528204 w 11528204"/>
              <a:gd name="connsiteY4" fmla="*/ 5809822 h 11436764"/>
              <a:gd name="connsiteX0" fmla="*/ 5718382 w 11528204"/>
              <a:gd name="connsiteY0" fmla="*/ 11436764 h 11436764"/>
              <a:gd name="connsiteX1" fmla="*/ 0 w 11528204"/>
              <a:gd name="connsiteY1" fmla="*/ 5718382 h 11436764"/>
              <a:gd name="connsiteX2" fmla="*/ 5718382 w 11528204"/>
              <a:gd name="connsiteY2" fmla="*/ 0 h 11436764"/>
              <a:gd name="connsiteX3" fmla="*/ 11528204 w 11528204"/>
              <a:gd name="connsiteY3" fmla="*/ 5809822 h 11436764"/>
              <a:gd name="connsiteX0" fmla="*/ 5718382 w 5718382"/>
              <a:gd name="connsiteY0" fmla="*/ 11436764 h 11436764"/>
              <a:gd name="connsiteX1" fmla="*/ 0 w 5718382"/>
              <a:gd name="connsiteY1" fmla="*/ 5718382 h 11436764"/>
              <a:gd name="connsiteX2" fmla="*/ 5718382 w 5718382"/>
              <a:gd name="connsiteY2" fmla="*/ 0 h 11436764"/>
            </a:gdLst>
            <a:ahLst/>
            <a:cxnLst>
              <a:cxn ang="0">
                <a:pos x="connsiteX0" y="connsiteY0"/>
              </a:cxn>
              <a:cxn ang="0">
                <a:pos x="connsiteX1" y="connsiteY1"/>
              </a:cxn>
              <a:cxn ang="0">
                <a:pos x="connsiteX2" y="connsiteY2"/>
              </a:cxn>
            </a:cxnLst>
            <a:rect l="l" t="t" r="r" b="b"/>
            <a:pathLst>
              <a:path w="5718382" h="11436764">
                <a:moveTo>
                  <a:pt x="5718382" y="11436764"/>
                </a:moveTo>
                <a:cubicBezTo>
                  <a:pt x="2560207" y="11436764"/>
                  <a:pt x="0" y="8876557"/>
                  <a:pt x="0" y="5718382"/>
                </a:cubicBezTo>
                <a:cubicBezTo>
                  <a:pt x="0" y="2560207"/>
                  <a:pt x="2560207" y="0"/>
                  <a:pt x="5718382" y="0"/>
                </a:cubicBezTo>
              </a:path>
            </a:pathLst>
          </a:custGeom>
          <a:noFill/>
          <a:ln w="1016000">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e-IL">
              <a:solidFill>
                <a:schemeClr val="bg1"/>
              </a:solidFill>
            </a:endParaRPr>
          </a:p>
        </p:txBody>
      </p:sp>
      <p:pic>
        <p:nvPicPr>
          <p:cNvPr id="12" name="Picture 5">
            <a:extLst>
              <a:ext uri="{FF2B5EF4-FFF2-40B4-BE49-F238E27FC236}">
                <a16:creationId xmlns:a16="http://schemas.microsoft.com/office/drawing/2014/main" xmlns="" id="{18D50613-897D-F77B-3048-4F9DBBB25D65}"/>
              </a:ext>
            </a:extLst>
          </p:cNvPr>
          <p:cNvPicPr>
            <a:picLocks noChangeAspect="1"/>
          </p:cNvPicPr>
          <p:nvPr userDrawn="1"/>
        </p:nvPicPr>
        <p:blipFill>
          <a:blip r:embed="rId5" cstate="print"/>
          <a:srcRect/>
          <a:stretch>
            <a:fillRect/>
          </a:stretch>
        </p:blipFill>
        <p:spPr>
          <a:xfrm>
            <a:off x="15416971" y="9342852"/>
            <a:ext cx="2236858" cy="801202"/>
          </a:xfrm>
          <a:prstGeom prst="rect">
            <a:avLst/>
          </a:prstGeom>
        </p:spPr>
      </p:pic>
    </p:spTree>
    <p:extLst>
      <p:ext uri="{BB962C8B-B14F-4D97-AF65-F5344CB8AC3E}">
        <p14:creationId xmlns:p14="http://schemas.microsoft.com/office/powerpoint/2010/main" xmlns="" val="19731133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Custom Layout">
    <p:bg>
      <p:bgPr>
        <a:solidFill>
          <a:srgbClr val="001236"/>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xmlns="" val="0"/>
              </a:ext>
            </a:extLst>
          </a:blip>
          <a:stretch>
            <a:fillRect/>
          </a:stretch>
        </p:blipFill>
        <p:spPr>
          <a:xfrm>
            <a:off x="10643090" y="438843"/>
            <a:ext cx="7529230" cy="9441210"/>
          </a:xfrm>
          <a:prstGeom prst="rect">
            <a:avLst/>
          </a:prstGeom>
        </p:spPr>
      </p:pic>
      <p:sp>
        <p:nvSpPr>
          <p:cNvPr id="6" name="Oval 5"/>
          <p:cNvSpPr/>
          <p:nvPr userDrawn="1"/>
        </p:nvSpPr>
        <p:spPr>
          <a:xfrm rot="10800000">
            <a:off x="7027340" y="1618759"/>
            <a:ext cx="12632260" cy="12533695"/>
          </a:xfrm>
          <a:custGeom>
            <a:avLst/>
            <a:gdLst>
              <a:gd name="connsiteX0" fmla="*/ 0 w 11436763"/>
              <a:gd name="connsiteY0" fmla="*/ 5718382 h 11436763"/>
              <a:gd name="connsiteX1" fmla="*/ 5718382 w 11436763"/>
              <a:gd name="connsiteY1" fmla="*/ 0 h 11436763"/>
              <a:gd name="connsiteX2" fmla="*/ 11436764 w 11436763"/>
              <a:gd name="connsiteY2" fmla="*/ 5718382 h 11436763"/>
              <a:gd name="connsiteX3" fmla="*/ 5718382 w 11436763"/>
              <a:gd name="connsiteY3" fmla="*/ 11436764 h 11436763"/>
              <a:gd name="connsiteX4" fmla="*/ 0 w 11436763"/>
              <a:gd name="connsiteY4" fmla="*/ 5718382 h 11436763"/>
              <a:gd name="connsiteX0" fmla="*/ 11436764 w 11528204"/>
              <a:gd name="connsiteY0" fmla="*/ 5718382 h 11436764"/>
              <a:gd name="connsiteX1" fmla="*/ 5718382 w 11528204"/>
              <a:gd name="connsiteY1" fmla="*/ 11436764 h 11436764"/>
              <a:gd name="connsiteX2" fmla="*/ 0 w 11528204"/>
              <a:gd name="connsiteY2" fmla="*/ 5718382 h 11436764"/>
              <a:gd name="connsiteX3" fmla="*/ 5718382 w 11528204"/>
              <a:gd name="connsiteY3" fmla="*/ 0 h 11436764"/>
              <a:gd name="connsiteX4" fmla="*/ 11528204 w 11528204"/>
              <a:gd name="connsiteY4" fmla="*/ 5809822 h 11436764"/>
              <a:gd name="connsiteX0" fmla="*/ 5718382 w 11528204"/>
              <a:gd name="connsiteY0" fmla="*/ 11436764 h 11436764"/>
              <a:gd name="connsiteX1" fmla="*/ 0 w 11528204"/>
              <a:gd name="connsiteY1" fmla="*/ 5718382 h 11436764"/>
              <a:gd name="connsiteX2" fmla="*/ 5718382 w 11528204"/>
              <a:gd name="connsiteY2" fmla="*/ 0 h 11436764"/>
              <a:gd name="connsiteX3" fmla="*/ 11528204 w 11528204"/>
              <a:gd name="connsiteY3" fmla="*/ 5809822 h 11436764"/>
            </a:gdLst>
            <a:ahLst/>
            <a:cxnLst>
              <a:cxn ang="0">
                <a:pos x="connsiteX0" y="connsiteY0"/>
              </a:cxn>
              <a:cxn ang="0">
                <a:pos x="connsiteX1" y="connsiteY1"/>
              </a:cxn>
              <a:cxn ang="0">
                <a:pos x="connsiteX2" y="connsiteY2"/>
              </a:cxn>
              <a:cxn ang="0">
                <a:pos x="connsiteX3" y="connsiteY3"/>
              </a:cxn>
            </a:cxnLst>
            <a:rect l="l" t="t" r="r" b="b"/>
            <a:pathLst>
              <a:path w="11528204" h="11436764">
                <a:moveTo>
                  <a:pt x="5718382" y="11436764"/>
                </a:moveTo>
                <a:cubicBezTo>
                  <a:pt x="2560207" y="11436764"/>
                  <a:pt x="0" y="8876557"/>
                  <a:pt x="0" y="5718382"/>
                </a:cubicBezTo>
                <a:cubicBezTo>
                  <a:pt x="0" y="2560207"/>
                  <a:pt x="2560207" y="0"/>
                  <a:pt x="5718382" y="0"/>
                </a:cubicBezTo>
                <a:cubicBezTo>
                  <a:pt x="8876557" y="0"/>
                  <a:pt x="11436764" y="2560207"/>
                  <a:pt x="11528204" y="5809822"/>
                </a:cubicBezTo>
              </a:path>
            </a:pathLst>
          </a:custGeom>
          <a:noFill/>
          <a:ln w="1397000">
            <a:solidFill>
              <a:srgbClr val="1DBA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e-IL">
              <a:solidFill>
                <a:schemeClr val="bg1"/>
              </a:solidFill>
            </a:endParaRPr>
          </a:p>
        </p:txBody>
      </p:sp>
      <p:sp>
        <p:nvSpPr>
          <p:cNvPr id="8" name="Rectangle 7">
            <a:extLst>
              <a:ext uri="{FF2B5EF4-FFF2-40B4-BE49-F238E27FC236}">
                <a16:creationId xmlns:a16="http://schemas.microsoft.com/office/drawing/2014/main" xmlns="" id="{97235FA1-1063-4001-90D0-CA158BF0B054}"/>
              </a:ext>
            </a:extLst>
          </p:cNvPr>
          <p:cNvSpPr/>
          <p:nvPr userDrawn="1"/>
        </p:nvSpPr>
        <p:spPr>
          <a:xfrm>
            <a:off x="838200" y="952500"/>
            <a:ext cx="10134600" cy="1938992"/>
          </a:xfrm>
          <a:prstGeom prst="rect">
            <a:avLst/>
          </a:prstGeom>
        </p:spPr>
        <p:txBody>
          <a:bodyPr wrap="square">
            <a:spAutoFit/>
          </a:bodyPr>
          <a:lstStyle/>
          <a:p>
            <a:pPr algn="l" rtl="0"/>
            <a:r>
              <a:rPr lang="en-US" altLang="ja-JP" sz="12000" b="1" dirty="0">
                <a:solidFill>
                  <a:schemeClr val="bg1"/>
                </a:solidFill>
                <a:effectLst>
                  <a:glow>
                    <a:schemeClr val="accent1"/>
                  </a:glow>
                </a:effectLst>
                <a:latin typeface="Hurme Geometric Sans 1" panose="020B0500020000000000" pitchFamily="34" charset="0"/>
              </a:rPr>
              <a:t>THANK YOU</a:t>
            </a:r>
          </a:p>
        </p:txBody>
      </p:sp>
      <p:sp>
        <p:nvSpPr>
          <p:cNvPr id="10" name="Rectangle 9">
            <a:extLst>
              <a:ext uri="{FF2B5EF4-FFF2-40B4-BE49-F238E27FC236}">
                <a16:creationId xmlns:a16="http://schemas.microsoft.com/office/drawing/2014/main" xmlns="" id="{45007B4C-CB55-4E20-9B2C-0889F18467CB}"/>
              </a:ext>
            </a:extLst>
          </p:cNvPr>
          <p:cNvSpPr/>
          <p:nvPr userDrawn="1"/>
        </p:nvSpPr>
        <p:spPr>
          <a:xfrm>
            <a:off x="838200" y="5610642"/>
            <a:ext cx="11734800" cy="2123658"/>
          </a:xfrm>
          <a:prstGeom prst="rect">
            <a:avLst/>
          </a:prstGeom>
        </p:spPr>
        <p:txBody>
          <a:bodyPr wrap="square">
            <a:spAutoFit/>
          </a:bodyPr>
          <a:lstStyle/>
          <a:p>
            <a:pPr algn="l" rtl="0"/>
            <a:r>
              <a:rPr lang="en-US" sz="4400" dirty="0">
                <a:solidFill>
                  <a:schemeClr val="bg1"/>
                </a:solidFill>
                <a:latin typeface="Hurme Geometric Sans 1" panose="020B0500020000000000" pitchFamily="34" charset="0"/>
              </a:rPr>
              <a:t>For more information:</a:t>
            </a:r>
          </a:p>
          <a:p>
            <a:pPr marL="0" marR="0" indent="0" algn="l" defTabSz="914400" rtl="0" eaLnBrk="1" fontAlgn="auto" latinLnBrk="0" hangingPunct="1">
              <a:lnSpc>
                <a:spcPct val="100000"/>
              </a:lnSpc>
              <a:spcBef>
                <a:spcPts val="0"/>
              </a:spcBef>
              <a:spcAft>
                <a:spcPts val="0"/>
              </a:spcAft>
              <a:buClrTx/>
              <a:buSzTx/>
              <a:buFontTx/>
              <a:buNone/>
              <a:tabLst/>
              <a:defRPr/>
            </a:pPr>
            <a:r>
              <a:rPr lang="en-US" sz="4400" dirty="0">
                <a:solidFill>
                  <a:schemeClr val="bg1">
                    <a:lumMod val="95000"/>
                  </a:schemeClr>
                </a:solidFill>
                <a:latin typeface="Hurme Geometric Sans 1" panose="020B0500020000000000" pitchFamily="34" charset="0"/>
              </a:rPr>
              <a:t>Sheba.International@sheba.health.gov.il</a:t>
            </a:r>
          </a:p>
          <a:p>
            <a:pPr algn="l" rtl="0"/>
            <a:endParaRPr lang="en-US" sz="4400" dirty="0">
              <a:solidFill>
                <a:schemeClr val="bg1"/>
              </a:solidFill>
              <a:latin typeface="Hurme Geometric Sans 1" panose="020B0500020000000000" pitchFamily="34" charset="0"/>
            </a:endParaRPr>
          </a:p>
        </p:txBody>
      </p:sp>
      <p:pic>
        <p:nvPicPr>
          <p:cNvPr id="11" name="Picture 5">
            <a:extLst>
              <a:ext uri="{FF2B5EF4-FFF2-40B4-BE49-F238E27FC236}">
                <a16:creationId xmlns:a16="http://schemas.microsoft.com/office/drawing/2014/main" xmlns="" id="{18D50613-897D-F77B-3048-4F9DBBB25D65}"/>
              </a:ext>
            </a:extLst>
          </p:cNvPr>
          <p:cNvPicPr>
            <a:picLocks noChangeAspect="1"/>
          </p:cNvPicPr>
          <p:nvPr userDrawn="1"/>
        </p:nvPicPr>
        <p:blipFill>
          <a:blip r:embed="rId3" cstate="print"/>
          <a:srcRect/>
          <a:stretch>
            <a:fillRect/>
          </a:stretch>
        </p:blipFill>
        <p:spPr>
          <a:xfrm>
            <a:off x="9220200" y="3600122"/>
            <a:ext cx="4353447" cy="1559326"/>
          </a:xfrm>
          <a:prstGeom prst="rect">
            <a:avLst/>
          </a:prstGeom>
        </p:spPr>
      </p:pic>
      <p:sp>
        <p:nvSpPr>
          <p:cNvPr id="12" name="object 7"/>
          <p:cNvSpPr/>
          <p:nvPr userDrawn="1"/>
        </p:nvSpPr>
        <p:spPr>
          <a:xfrm>
            <a:off x="457200" y="3351085"/>
            <a:ext cx="8247888" cy="2057399"/>
          </a:xfrm>
          <a:prstGeom prst="rect">
            <a:avLst/>
          </a:prstGeom>
          <a:blipFill>
            <a:blip r:embed="rId4"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xmlns="" val="17437388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6/2/2023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1" r:id="rId2"/>
    <p:sldLayoutId id="2147483660" r:id="rId3"/>
    <p:sldLayoutId id="2147483661" r:id="rId4"/>
    <p:sldLayoutId id="2147483662" r:id="rId5"/>
    <p:sldLayoutId id="2147483663" r:id="rId6"/>
    <p:sldLayoutId id="2147483664" r:id="rId7"/>
    <p:sldLayoutId id="2147483665" r:id="rId8"/>
    <p:sldLayoutId id="2147483650" r:id="rId9"/>
    <p:sldLayoutId id="2147483652" r:id="rId10"/>
    <p:sldLayoutId id="2147483653" r:id="rId11"/>
    <p:sldLayoutId id="2147483654" r:id="rId12"/>
    <p:sldLayoutId id="2147483655" r:id="rId13"/>
    <p:sldLayoutId id="2147483656" r:id="rId14"/>
    <p:sldLayoutId id="2147483657" r:id="rId15"/>
    <p:sldLayoutId id="2147483658" r:id="rId16"/>
    <p:sldLayoutId id="2147483659" r:id="rId17"/>
    <p:sldLayoutId id="2147483666" r:id="rId18"/>
    <p:sldLayoutId id="2147483667" r:id="rId19"/>
    <p:sldLayoutId id="2147483668" r:id="rId20"/>
    <p:sldLayoutId id="2147483669" r:id="rId2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19.png"/><Relationship Id="rId5" Type="http://schemas.openxmlformats.org/officeDocument/2006/relationships/image" Target="../media/image18.jpeg"/><Relationship Id="rId4" Type="http://schemas.openxmlformats.org/officeDocument/2006/relationships/image" Target="../media/image17.png"/></Relationships>
</file>

<file path=ppt/slides/_rels/slide1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jpeg"/><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8" Type="http://schemas.openxmlformats.org/officeDocument/2006/relationships/hyperlink" Target="https://publichealth.doctorsonly.co.il/writer/%d7%9e%d7%a2%d7%a8%d7%9b%d7%aa-%d7%93%d7%95%d7%a7%d7%98%d7%95%d7%a8%d7%a1-%d7%90%d7%95%d7%a0%d7%9c%d7%99/" TargetMode="External"/><Relationship Id="rId3" Type="http://schemas.openxmlformats.org/officeDocument/2006/relationships/image" Target="../media/image16.png"/><Relationship Id="rId7" Type="http://schemas.openxmlformats.org/officeDocument/2006/relationships/image" Target="../media/image56.jpe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55.jpeg"/><Relationship Id="rId5" Type="http://schemas.openxmlformats.org/officeDocument/2006/relationships/image" Target="../media/image18.jpe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35.jpeg"/><Relationship Id="rId7" Type="http://schemas.openxmlformats.org/officeDocument/2006/relationships/hyperlink" Target="https://pubmed.ncbi.nlm.nih.gov/33915096/" TargetMode="External"/><Relationship Id="rId2" Type="http://schemas.openxmlformats.org/officeDocument/2006/relationships/notesSlide" Target="../notesSlides/notesSlide10.xml"/><Relationship Id="rId1" Type="http://schemas.openxmlformats.org/officeDocument/2006/relationships/slideLayout" Target="../slideLayouts/slideLayout19.xml"/><Relationship Id="rId6" Type="http://schemas.openxmlformats.org/officeDocument/2006/relationships/hyperlink" Target="https://pubmed.ncbi.nlm.nih.gov/33915095/" TargetMode="External"/><Relationship Id="rId5" Type="http://schemas.openxmlformats.org/officeDocument/2006/relationships/hyperlink" Target="https://pubmed.ncbi.nlm.nih.gov/33915094/" TargetMode="External"/><Relationship Id="rId4" Type="http://schemas.openxmlformats.org/officeDocument/2006/relationships/hyperlink" Target="https://pubmed.ncbi.nlm.nih.gov/33915093/" TargetMode="External"/><Relationship Id="rId9" Type="http://schemas.openxmlformats.org/officeDocument/2006/relationships/image" Target="../media/image17.png"/></Relationships>
</file>

<file path=ppt/slides/_rels/slide1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35.jpeg"/><Relationship Id="rId7" Type="http://schemas.openxmlformats.org/officeDocument/2006/relationships/image" Target="../media/image18.jpeg"/><Relationship Id="rId2" Type="http://schemas.openxmlformats.org/officeDocument/2006/relationships/notesSlide" Target="../notesSlides/notesSlide11.xml"/><Relationship Id="rId1" Type="http://schemas.openxmlformats.org/officeDocument/2006/relationships/slideLayout" Target="../slideLayouts/slideLayout19.xml"/><Relationship Id="rId6" Type="http://schemas.openxmlformats.org/officeDocument/2006/relationships/hyperlink" Target="https://pubmed.ncbi.nlm.nih.gov/33032364/" TargetMode="External"/><Relationship Id="rId5" Type="http://schemas.openxmlformats.org/officeDocument/2006/relationships/hyperlink" Target="https://pubmed.ncbi.nlm.nih.gov/31953115/" TargetMode="External"/><Relationship Id="rId4" Type="http://schemas.openxmlformats.org/officeDocument/2006/relationships/hyperlink" Target="https://pubmed.ncbi.nlm.nih.gov/30204882/"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4.xml"/><Relationship Id="rId5" Type="http://schemas.openxmlformats.org/officeDocument/2006/relationships/image" Target="../media/image57.png"/><Relationship Id="rId4" Type="http://schemas.openxmlformats.org/officeDocument/2006/relationships/image" Target="../media/image18.jpeg"/></Relationships>
</file>

<file path=ppt/slides/_rels/slide15.xml.rels><?xml version="1.0" encoding="UTF-8" standalone="yes"?>
<Relationships xmlns="http://schemas.openxmlformats.org/package/2006/relationships"><Relationship Id="rId8" Type="http://schemas.openxmlformats.org/officeDocument/2006/relationships/hyperlink" Target="https://pubmed.ncbi.nlm.nih.gov/?term=Tomlinson+M&amp;cauthor_id=35361132" TargetMode="External"/><Relationship Id="rId3" Type="http://schemas.openxmlformats.org/officeDocument/2006/relationships/image" Target="../media/image17.png"/><Relationship Id="rId7" Type="http://schemas.openxmlformats.org/officeDocument/2006/relationships/hyperlink" Target="https://pubmed.ncbi.nlm.nih.gov/?term=Mitchell+G&amp;cauthor_id=35361132" TargetMode="External"/><Relationship Id="rId2" Type="http://schemas.openxmlformats.org/officeDocument/2006/relationships/image" Target="../media/image16.png"/><Relationship Id="rId1" Type="http://schemas.openxmlformats.org/officeDocument/2006/relationships/slideLayout" Target="../slideLayouts/slideLayout4.xml"/><Relationship Id="rId6" Type="http://schemas.openxmlformats.org/officeDocument/2006/relationships/hyperlink" Target="https://pubmed.ncbi.nlm.nih.gov/35361132/" TargetMode="External"/><Relationship Id="rId5" Type="http://schemas.openxmlformats.org/officeDocument/2006/relationships/hyperlink" Target="https://pubmed.ncbi.nlm.nih.gov/?term=Galeotti+M&amp;cauthor_id=35361132" TargetMode="External"/><Relationship Id="rId4" Type="http://schemas.openxmlformats.org/officeDocument/2006/relationships/image" Target="../media/image18.jpeg"/><Relationship Id="rId9" Type="http://schemas.openxmlformats.org/officeDocument/2006/relationships/hyperlink" Target="https://pubmed.ncbi.nlm.nih.gov/?term=Aventin+%C3%81&amp;cauthor_id=35361132"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59.jpeg"/><Relationship Id="rId2" Type="http://schemas.openxmlformats.org/officeDocument/2006/relationships/image" Target="../media/image16.png"/><Relationship Id="rId1" Type="http://schemas.openxmlformats.org/officeDocument/2006/relationships/slideLayout" Target="../slideLayouts/slideLayout4.xml"/><Relationship Id="rId6" Type="http://schemas.openxmlformats.org/officeDocument/2006/relationships/hyperlink" Target="https://www.cnn.com/profiles/samantha-murphy-kelly" TargetMode="External"/><Relationship Id="rId5" Type="http://schemas.openxmlformats.org/officeDocument/2006/relationships/image" Target="../media/image58.jpeg"/><Relationship Id="rId4" Type="http://schemas.openxmlformats.org/officeDocument/2006/relationships/image" Target="../media/image18.jpeg"/></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19.png"/><Relationship Id="rId2" Type="http://schemas.openxmlformats.org/officeDocument/2006/relationships/image" Target="../media/image16.png"/><Relationship Id="rId1" Type="http://schemas.openxmlformats.org/officeDocument/2006/relationships/slideLayout" Target="../slideLayouts/slideLayout4.xml"/><Relationship Id="rId6" Type="http://schemas.openxmlformats.org/officeDocument/2006/relationships/image" Target="../media/image61.jpeg"/><Relationship Id="rId5" Type="http://schemas.openxmlformats.org/officeDocument/2006/relationships/image" Target="../media/image60.jpeg"/><Relationship Id="rId4" Type="http://schemas.openxmlformats.org/officeDocument/2006/relationships/image" Target="../media/image18.jpeg"/></Relationships>
</file>

<file path=ppt/slides/_rels/slide1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jpeg"/><Relationship Id="rId1" Type="http://schemas.openxmlformats.org/officeDocument/2006/relationships/slideLayout" Target="../slideLayouts/slideLayout12.xml"/><Relationship Id="rId4" Type="http://schemas.openxmlformats.org/officeDocument/2006/relationships/image" Target="../media/image18.jpeg"/></Relationships>
</file>

<file path=ppt/slides/_rels/slide19.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diagramLayout" Target="../diagrams/layout1.xml"/><Relationship Id="rId7" Type="http://schemas.openxmlformats.org/officeDocument/2006/relationships/image" Target="../media/image18.jpeg"/><Relationship Id="rId2" Type="http://schemas.openxmlformats.org/officeDocument/2006/relationships/diagramData" Target="../diagrams/data1.xml"/><Relationship Id="rId1" Type="http://schemas.openxmlformats.org/officeDocument/2006/relationships/slideLayout" Target="../slideLayouts/slideLayout18.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21.png"/><Relationship Id="rId5" Type="http://schemas.openxmlformats.org/officeDocument/2006/relationships/image" Target="../media/image18.jpeg"/><Relationship Id="rId4" Type="http://schemas.openxmlformats.org/officeDocument/2006/relationships/image" Target="../media/image17.png"/></Relationships>
</file>

<file path=ppt/slides/_rels/slide2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3.xml"/><Relationship Id="rId1" Type="http://schemas.openxmlformats.org/officeDocument/2006/relationships/slideLayout" Target="../slideLayouts/slideLayout13.xml"/><Relationship Id="rId5" Type="http://schemas.openxmlformats.org/officeDocument/2006/relationships/image" Target="../media/image65.jpeg"/><Relationship Id="rId4" Type="http://schemas.openxmlformats.org/officeDocument/2006/relationships/image" Target="../media/image64.jpeg"/></Relationships>
</file>

<file path=ppt/slides/_rels/slide21.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png"/><Relationship Id="rId1" Type="http://schemas.openxmlformats.org/officeDocument/2006/relationships/slideLayout" Target="../slideLayouts/slideLayout13.xml"/><Relationship Id="rId4" Type="http://schemas.openxmlformats.org/officeDocument/2006/relationships/image" Target="../media/image68.jpeg"/></Relationships>
</file>

<file path=ppt/slides/_rels/slide22.xml.rels><?xml version="1.0" encoding="UTF-8" standalone="yes"?>
<Relationships xmlns="http://schemas.openxmlformats.org/package/2006/relationships"><Relationship Id="rId8" Type="http://schemas.openxmlformats.org/officeDocument/2006/relationships/hyperlink" Target="https://www.israelhayom.co.il/writer/%d7%9e%d7%99%d7%98%d7%9c-%d7%99%d7%a1%d7%a2%d7%95%d7%a8-%d7%91%d7%99%d7%aa-%d7%90%d7%95%d7%a8/" TargetMode="External"/><Relationship Id="rId3" Type="http://schemas.openxmlformats.org/officeDocument/2006/relationships/image" Target="../media/image35.jpeg"/><Relationship Id="rId7" Type="http://schemas.openxmlformats.org/officeDocument/2006/relationships/image" Target="../media/image72.jpeg"/><Relationship Id="rId2" Type="http://schemas.openxmlformats.org/officeDocument/2006/relationships/notesSlide" Target="../notesSlides/notesSlide14.xml"/><Relationship Id="rId1" Type="http://schemas.openxmlformats.org/officeDocument/2006/relationships/slideLayout" Target="../slideLayouts/slideLayout19.xml"/><Relationship Id="rId6" Type="http://schemas.openxmlformats.org/officeDocument/2006/relationships/image" Target="../media/image71.jpeg"/><Relationship Id="rId5" Type="http://schemas.openxmlformats.org/officeDocument/2006/relationships/image" Target="../media/image70.jpeg"/><Relationship Id="rId4" Type="http://schemas.openxmlformats.org/officeDocument/2006/relationships/image" Target="../media/image69.jpeg"/><Relationship Id="rId9" Type="http://schemas.openxmlformats.org/officeDocument/2006/relationships/image" Target="../media/image73.jpeg"/></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6.xml"/><Relationship Id="rId5" Type="http://schemas.openxmlformats.org/officeDocument/2006/relationships/image" Target="../media/image18.jpeg"/><Relationship Id="rId4" Type="http://schemas.openxmlformats.org/officeDocument/2006/relationships/image" Target="../media/image17.png"/></Relationships>
</file>

<file path=ppt/slides/_rels/slide24.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75.png"/><Relationship Id="rId7" Type="http://schemas.openxmlformats.org/officeDocument/2006/relationships/image" Target="../media/image79.png"/><Relationship Id="rId2" Type="http://schemas.openxmlformats.org/officeDocument/2006/relationships/image" Target="../media/image74.png"/><Relationship Id="rId1" Type="http://schemas.openxmlformats.org/officeDocument/2006/relationships/slideLayout" Target="../slideLayouts/slideLayout4.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s>
</file>

<file path=ppt/slides/_rels/slide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4.xml"/><Relationship Id="rId6" Type="http://schemas.openxmlformats.org/officeDocument/2006/relationships/image" Target="../media/image20.png"/><Relationship Id="rId5" Type="http://schemas.openxmlformats.org/officeDocument/2006/relationships/image" Target="../media/image81.jpeg"/><Relationship Id="rId4" Type="http://schemas.openxmlformats.org/officeDocument/2006/relationships/image" Target="../media/image18.jpeg"/></Relationships>
</file>

<file path=ppt/slides/_rels/slide26.xml.rels><?xml version="1.0" encoding="UTF-8" standalone="yes"?>
<Relationships xmlns="http://schemas.openxmlformats.org/package/2006/relationships"><Relationship Id="rId3" Type="http://schemas.openxmlformats.org/officeDocument/2006/relationships/image" Target="../media/image35.jpeg"/><Relationship Id="rId7" Type="http://schemas.openxmlformats.org/officeDocument/2006/relationships/image" Target="../media/image84.jpeg"/><Relationship Id="rId2" Type="http://schemas.openxmlformats.org/officeDocument/2006/relationships/notesSlide" Target="../notesSlides/notesSlide16.xml"/><Relationship Id="rId1" Type="http://schemas.openxmlformats.org/officeDocument/2006/relationships/slideLayout" Target="../slideLayouts/slideLayout19.xml"/><Relationship Id="rId6" Type="http://schemas.openxmlformats.org/officeDocument/2006/relationships/image" Target="../media/image83.png"/><Relationship Id="rId5" Type="http://schemas.openxmlformats.org/officeDocument/2006/relationships/image" Target="../media/image82.jpeg"/><Relationship Id="rId4" Type="http://schemas.openxmlformats.org/officeDocument/2006/relationships/image" Target="../media/image33.png"/></Relationships>
</file>

<file path=ppt/slides/_rels/slide27.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image" Target="../media/image82.svg"/><Relationship Id="rId7" Type="http://schemas.openxmlformats.org/officeDocument/2006/relationships/image" Target="../media/image89.png"/><Relationship Id="rId12" Type="http://schemas.openxmlformats.org/officeDocument/2006/relationships/image" Target="../media/image18.jpeg"/><Relationship Id="rId2" Type="http://schemas.openxmlformats.org/officeDocument/2006/relationships/image" Target="../media/image85.png"/><Relationship Id="rId1" Type="http://schemas.openxmlformats.org/officeDocument/2006/relationships/slideLayout" Target="../slideLayouts/slideLayout21.xml"/><Relationship Id="rId6" Type="http://schemas.openxmlformats.org/officeDocument/2006/relationships/image" Target="../media/image88.jpeg"/><Relationship Id="rId11" Type="http://schemas.openxmlformats.org/officeDocument/2006/relationships/image" Target="../media/image93.jpeg"/><Relationship Id="rId5" Type="http://schemas.openxmlformats.org/officeDocument/2006/relationships/image" Target="../media/image87.png"/><Relationship Id="rId10" Type="http://schemas.openxmlformats.org/officeDocument/2006/relationships/image" Target="../media/image92.png"/><Relationship Id="rId4" Type="http://schemas.openxmlformats.org/officeDocument/2006/relationships/image" Target="../media/image86.png"/><Relationship Id="rId9" Type="http://schemas.openxmlformats.org/officeDocument/2006/relationships/image" Target="../media/image91.png"/></Relationships>
</file>

<file path=ppt/slides/_rels/slide2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4.xml"/><Relationship Id="rId4" Type="http://schemas.openxmlformats.org/officeDocument/2006/relationships/image" Target="../media/image18.jpeg"/></Relationships>
</file>

<file path=ppt/slides/_rels/slide2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4.xml"/><Relationship Id="rId4" Type="http://schemas.openxmlformats.org/officeDocument/2006/relationships/image" Target="../media/image18.jpeg"/></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4.xml"/><Relationship Id="rId5" Type="http://schemas.openxmlformats.org/officeDocument/2006/relationships/image" Target="../media/image22.png"/><Relationship Id="rId4" Type="http://schemas.openxmlformats.org/officeDocument/2006/relationships/image" Target="../media/image18.jpeg"/></Relationships>
</file>

<file path=ppt/slides/_rels/slide3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7.xml"/><Relationship Id="rId1" Type="http://schemas.openxmlformats.org/officeDocument/2006/relationships/slideLayout" Target="../slideLayouts/slideLayout18.xml"/><Relationship Id="rId5" Type="http://schemas.openxmlformats.org/officeDocument/2006/relationships/image" Target="../media/image95.jpeg"/><Relationship Id="rId4" Type="http://schemas.openxmlformats.org/officeDocument/2006/relationships/image" Target="../media/image94.jpeg"/></Relationships>
</file>

<file path=ppt/slides/_rels/slide3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8.xml"/><Relationship Id="rId1" Type="http://schemas.openxmlformats.org/officeDocument/2006/relationships/slideLayout" Target="../slideLayouts/slideLayout6.xml"/><Relationship Id="rId4" Type="http://schemas.openxmlformats.org/officeDocument/2006/relationships/image" Target="../media/image17.png"/></Relationships>
</file>

<file path=ppt/slides/_rels/slide3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4.xml"/><Relationship Id="rId4" Type="http://schemas.openxmlformats.org/officeDocument/2006/relationships/image" Target="../media/image18.jpeg"/></Relationships>
</file>

<file path=ppt/slides/_rels/slide3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9.xml"/><Relationship Id="rId1" Type="http://schemas.openxmlformats.org/officeDocument/2006/relationships/slideLayout" Target="../slideLayouts/slideLayout4.xml"/><Relationship Id="rId6" Type="http://schemas.openxmlformats.org/officeDocument/2006/relationships/image" Target="../media/image96.jpeg"/><Relationship Id="rId5" Type="http://schemas.openxmlformats.org/officeDocument/2006/relationships/image" Target="../media/image18.jpeg"/><Relationship Id="rId4" Type="http://schemas.openxmlformats.org/officeDocument/2006/relationships/image" Target="../media/image17.png"/></Relationships>
</file>

<file path=ppt/slides/_rels/slide3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0.xml"/><Relationship Id="rId1" Type="http://schemas.openxmlformats.org/officeDocument/2006/relationships/slideLayout" Target="../slideLayouts/slideLayout18.xml"/><Relationship Id="rId4" Type="http://schemas.openxmlformats.org/officeDocument/2006/relationships/image" Target="../media/image97.jpeg"/></Relationships>
</file>

<file path=ppt/slides/_rels/slide3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4.xml"/><Relationship Id="rId4" Type="http://schemas.openxmlformats.org/officeDocument/2006/relationships/image" Target="../media/image18.jpeg"/></Relationships>
</file>

<file path=ppt/slides/_rels/slide3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4.xml"/><Relationship Id="rId4" Type="http://schemas.openxmlformats.org/officeDocument/2006/relationships/image" Target="../media/image18.jpeg"/></Relationships>
</file>

<file path=ppt/slides/_rels/slide3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4.xml"/><Relationship Id="rId4" Type="http://schemas.openxmlformats.org/officeDocument/2006/relationships/image" Target="../media/image18.jpeg"/></Relationships>
</file>

<file path=ppt/slides/_rels/slide3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4.xml"/><Relationship Id="rId4" Type="http://schemas.openxmlformats.org/officeDocument/2006/relationships/image" Target="../media/image18.jpeg"/></Relationships>
</file>

<file path=ppt/slides/_rels/slide3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4.xml"/><Relationship Id="rId4" Type="http://schemas.openxmlformats.org/officeDocument/2006/relationships/image" Target="../media/image18.jpeg"/></Relationships>
</file>

<file path=ppt/slides/_rels/slide4.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16.png"/><Relationship Id="rId7" Type="http://schemas.openxmlformats.org/officeDocument/2006/relationships/image" Target="../media/image24.jpeg"/><Relationship Id="rId12" Type="http://schemas.openxmlformats.org/officeDocument/2006/relationships/image" Target="../media/image29.jpe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23.jpeg"/><Relationship Id="rId11" Type="http://schemas.openxmlformats.org/officeDocument/2006/relationships/image" Target="../media/image28.jpeg"/><Relationship Id="rId5" Type="http://schemas.openxmlformats.org/officeDocument/2006/relationships/image" Target="../media/image18.jpeg"/><Relationship Id="rId10" Type="http://schemas.openxmlformats.org/officeDocument/2006/relationships/image" Target="../media/image27.jpeg"/><Relationship Id="rId4" Type="http://schemas.openxmlformats.org/officeDocument/2006/relationships/image" Target="../media/image17.png"/><Relationship Id="rId9" Type="http://schemas.openxmlformats.org/officeDocument/2006/relationships/image" Target="../media/image26.jpeg"/></Relationships>
</file>

<file path=ppt/slides/_rels/slide4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4.xml"/><Relationship Id="rId4" Type="http://schemas.openxmlformats.org/officeDocument/2006/relationships/image" Target="../media/image18.jpeg"/></Relationships>
</file>

<file path=ppt/slides/_rels/slide41.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18.xml"/><Relationship Id="rId5" Type="http://schemas.openxmlformats.org/officeDocument/2006/relationships/image" Target="../media/image101.jpeg"/><Relationship Id="rId4" Type="http://schemas.openxmlformats.org/officeDocument/2006/relationships/image" Target="../media/image100.png"/></Relationships>
</file>

<file path=ppt/slides/_rels/slide42.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png"/><Relationship Id="rId1" Type="http://schemas.openxmlformats.org/officeDocument/2006/relationships/slideLayout" Target="../slideLayouts/slideLayout13.xml"/><Relationship Id="rId4" Type="http://schemas.openxmlformats.org/officeDocument/2006/relationships/image" Target="../media/image68.jpeg"/></Relationships>
</file>

<file path=ppt/slides/_rels/slide4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4.xml"/><Relationship Id="rId6" Type="http://schemas.openxmlformats.org/officeDocument/2006/relationships/image" Target="../media/image100.png"/><Relationship Id="rId5" Type="http://schemas.openxmlformats.org/officeDocument/2006/relationships/image" Target="../media/image102.jpeg"/><Relationship Id="rId4" Type="http://schemas.openxmlformats.org/officeDocument/2006/relationships/image" Target="../media/image18.jpeg"/></Relationships>
</file>

<file path=ppt/slides/_rels/slide4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4.xml"/><Relationship Id="rId4" Type="http://schemas.openxmlformats.org/officeDocument/2006/relationships/image" Target="../media/image18.jpeg"/></Relationships>
</file>

<file path=ppt/slides/_rels/slide4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4.xml"/><Relationship Id="rId4" Type="http://schemas.openxmlformats.org/officeDocument/2006/relationships/image" Target="../media/image18.jpeg"/></Relationships>
</file>

<file path=ppt/slides/_rels/slide4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4.xml"/><Relationship Id="rId4" Type="http://schemas.openxmlformats.org/officeDocument/2006/relationships/image" Target="../media/image18.jpeg"/></Relationships>
</file>

<file path=ppt/slides/_rels/slide4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1.xml"/><Relationship Id="rId1" Type="http://schemas.openxmlformats.org/officeDocument/2006/relationships/slideLayout" Target="../slideLayouts/slideLayout11.xml"/><Relationship Id="rId5" Type="http://schemas.openxmlformats.org/officeDocument/2006/relationships/image" Target="../media/image104.jpeg"/><Relationship Id="rId4" Type="http://schemas.openxmlformats.org/officeDocument/2006/relationships/image" Target="../media/image103.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image" Target="../media/image30.jpeg"/><Relationship Id="rId7" Type="http://schemas.openxmlformats.org/officeDocument/2006/relationships/image" Target="../media/image31.jpe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18.jpeg"/><Relationship Id="rId5" Type="http://schemas.openxmlformats.org/officeDocument/2006/relationships/image" Target="../media/image17.png"/><Relationship Id="rId10" Type="http://schemas.openxmlformats.org/officeDocument/2006/relationships/image" Target="../media/image34.jpeg"/><Relationship Id="rId4" Type="http://schemas.openxmlformats.org/officeDocument/2006/relationships/image" Target="../media/image16.png"/><Relationship Id="rId9" Type="http://schemas.openxmlformats.org/officeDocument/2006/relationships/image" Target="../media/image33.png"/></Relationships>
</file>

<file path=ppt/slides/_rels/slide5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4.xml"/><Relationship Id="rId5" Type="http://schemas.openxmlformats.org/officeDocument/2006/relationships/image" Target="../media/image105.jpeg"/><Relationship Id="rId4" Type="http://schemas.openxmlformats.org/officeDocument/2006/relationships/image" Target="../media/image18.jpeg"/></Relationships>
</file>

<file path=ppt/slides/_rels/slide5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4.xml"/><Relationship Id="rId4" Type="http://schemas.openxmlformats.org/officeDocument/2006/relationships/image" Target="../media/image18.jpeg"/></Relationships>
</file>

<file path=ppt/slides/_rels/slide5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4.xml"/><Relationship Id="rId5" Type="http://schemas.openxmlformats.org/officeDocument/2006/relationships/image" Target="../media/image106.jpeg"/><Relationship Id="rId4" Type="http://schemas.openxmlformats.org/officeDocument/2006/relationships/image" Target="../media/image18.jpeg"/></Relationships>
</file>

<file path=ppt/slides/_rels/slide53.xml.rels><?xml version="1.0" encoding="UTF-8" standalone="yes"?>
<Relationships xmlns="http://schemas.openxmlformats.org/package/2006/relationships"><Relationship Id="rId3" Type="http://schemas.openxmlformats.org/officeDocument/2006/relationships/image" Target="../media/image35.jpeg"/><Relationship Id="rId7" Type="http://schemas.openxmlformats.org/officeDocument/2006/relationships/image" Target="../media/image109.jpeg"/><Relationship Id="rId2" Type="http://schemas.openxmlformats.org/officeDocument/2006/relationships/notesSlide" Target="../notesSlides/notesSlide22.xml"/><Relationship Id="rId1" Type="http://schemas.openxmlformats.org/officeDocument/2006/relationships/slideLayout" Target="../slideLayouts/slideLayout19.xml"/><Relationship Id="rId6" Type="http://schemas.openxmlformats.org/officeDocument/2006/relationships/image" Target="../media/image108.png"/><Relationship Id="rId5" Type="http://schemas.openxmlformats.org/officeDocument/2006/relationships/hyperlink" Target="https://pubmed.ncbi.nlm.nih.gov/33915093/" TargetMode="External"/><Relationship Id="rId4" Type="http://schemas.openxmlformats.org/officeDocument/2006/relationships/image" Target="../media/image107.jpeg"/></Relationships>
</file>

<file path=ppt/slides/_rels/slide54.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109.jpeg"/><Relationship Id="rId1" Type="http://schemas.openxmlformats.org/officeDocument/2006/relationships/slideLayout" Target="../slideLayouts/slideLayout12.xml"/><Relationship Id="rId5" Type="http://schemas.openxmlformats.org/officeDocument/2006/relationships/image" Target="../media/image112.jpeg"/><Relationship Id="rId4" Type="http://schemas.openxmlformats.org/officeDocument/2006/relationships/image" Target="../media/image111.jpeg"/></Relationships>
</file>

<file path=ppt/slides/_rels/slide5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3.xml"/><Relationship Id="rId1" Type="http://schemas.openxmlformats.org/officeDocument/2006/relationships/slideLayout" Target="../slideLayouts/slideLayout4.xml"/><Relationship Id="rId5" Type="http://schemas.openxmlformats.org/officeDocument/2006/relationships/image" Target="../media/image18.jpe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5.xml"/><Relationship Id="rId1" Type="http://schemas.openxmlformats.org/officeDocument/2006/relationships/slideLayout" Target="../slideLayouts/slideLayout19.xml"/><Relationship Id="rId5" Type="http://schemas.openxmlformats.org/officeDocument/2006/relationships/image" Target="../media/image37.png"/><Relationship Id="rId4" Type="http://schemas.openxmlformats.org/officeDocument/2006/relationships/image" Target="../media/image36.jpeg"/></Relationships>
</file>

<file path=ppt/slides/_rels/slide7.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image" Target="../media/image38.png"/><Relationship Id="rId7" Type="http://schemas.openxmlformats.org/officeDocument/2006/relationships/image" Target="../media/image42.jpeg"/><Relationship Id="rId2" Type="http://schemas.openxmlformats.org/officeDocument/2006/relationships/notesSlide" Target="../notesSlides/notesSlide6.xml"/><Relationship Id="rId1" Type="http://schemas.openxmlformats.org/officeDocument/2006/relationships/slideLayout" Target="../slideLayouts/slideLayout18.xml"/><Relationship Id="rId6" Type="http://schemas.openxmlformats.org/officeDocument/2006/relationships/image" Target="../media/image41.jpeg"/><Relationship Id="rId5" Type="http://schemas.openxmlformats.org/officeDocument/2006/relationships/image" Target="../media/image40.png"/><Relationship Id="rId4" Type="http://schemas.openxmlformats.org/officeDocument/2006/relationships/image" Target="../media/image39.jpeg"/><Relationship Id="rId9" Type="http://schemas.openxmlformats.org/officeDocument/2006/relationships/image" Target="../media/image44.png"/></Relationships>
</file>

<file path=ppt/slides/_rels/slide8.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35.jpeg"/><Relationship Id="rId7" Type="http://schemas.openxmlformats.org/officeDocument/2006/relationships/image" Target="../media/image48.png"/><Relationship Id="rId2" Type="http://schemas.openxmlformats.org/officeDocument/2006/relationships/notesSlide" Target="../notesSlides/notesSlide7.xml"/><Relationship Id="rId1" Type="http://schemas.openxmlformats.org/officeDocument/2006/relationships/slideLayout" Target="../slideLayouts/slideLayout19.xml"/><Relationship Id="rId6" Type="http://schemas.openxmlformats.org/officeDocument/2006/relationships/image" Target="../media/image47.jpeg"/><Relationship Id="rId5" Type="http://schemas.openxmlformats.org/officeDocument/2006/relationships/image" Target="../media/image46.png"/><Relationship Id="rId4" Type="http://schemas.openxmlformats.org/officeDocument/2006/relationships/image" Target="../media/image45.jpeg"/></Relationships>
</file>

<file path=ppt/slides/_rels/slide9.xml.rels><?xml version="1.0" encoding="UTF-8" standalone="yes"?>
<Relationships xmlns="http://schemas.openxmlformats.org/package/2006/relationships"><Relationship Id="rId8" Type="http://schemas.openxmlformats.org/officeDocument/2006/relationships/image" Target="../media/image52.jpeg"/><Relationship Id="rId3" Type="http://schemas.openxmlformats.org/officeDocument/2006/relationships/image" Target="../media/image16.png"/><Relationship Id="rId7" Type="http://schemas.openxmlformats.org/officeDocument/2006/relationships/image" Target="../media/image51.pn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50.png"/><Relationship Id="rId5" Type="http://schemas.openxmlformats.org/officeDocument/2006/relationships/image" Target="../media/image18.jpe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0FDECE27-3EEC-8EE1-534E-C0A1858621AB}"/>
              </a:ext>
            </a:extLst>
          </p:cNvPr>
          <p:cNvSpPr>
            <a:spLocks noGrp="1"/>
          </p:cNvSpPr>
          <p:nvPr>
            <p:ph type="title"/>
          </p:nvPr>
        </p:nvSpPr>
        <p:spPr>
          <a:xfrm>
            <a:off x="3887416" y="606996"/>
            <a:ext cx="7772400" cy="2520280"/>
          </a:xfrm>
        </p:spPr>
        <p:txBody>
          <a:bodyPr/>
          <a:lstStyle/>
          <a:p>
            <a:pPr algn="ctr"/>
            <a:r>
              <a:rPr lang="he-IL" dirty="0" smtClean="0"/>
              <a:t>מרכז בדרכך</a:t>
            </a:r>
            <a:br>
              <a:rPr lang="he-IL" dirty="0" smtClean="0"/>
            </a:br>
            <a:r>
              <a:rPr lang="he-IL" dirty="0" smtClean="0"/>
              <a:t>דר' דליה אדמון</a:t>
            </a:r>
            <a:r>
              <a:rPr lang="en-US" dirty="0" smtClean="0"/>
              <a:t/>
            </a:r>
            <a:br>
              <a:rPr lang="en-US" dirty="0" smtClean="0"/>
            </a:br>
            <a:r>
              <a:rPr lang="he-IL" dirty="0" smtClean="0"/>
              <a:t>המרכז הרפואי על שם שיבא </a:t>
            </a:r>
            <a:br>
              <a:rPr lang="he-IL" dirty="0" smtClean="0"/>
            </a:br>
            <a:endParaRPr lang="en-US" dirty="0"/>
          </a:p>
        </p:txBody>
      </p:sp>
      <p:sp>
        <p:nvSpPr>
          <p:cNvPr id="5" name="Text Placeholder 4">
            <a:extLst>
              <a:ext uri="{FF2B5EF4-FFF2-40B4-BE49-F238E27FC236}">
                <a16:creationId xmlns:a16="http://schemas.microsoft.com/office/drawing/2014/main" xmlns="" id="{9BE8DD4A-CD6D-A5F4-DA73-1A709B49DAB0}"/>
              </a:ext>
            </a:extLst>
          </p:cNvPr>
          <p:cNvSpPr>
            <a:spLocks noGrp="1"/>
          </p:cNvSpPr>
          <p:nvPr>
            <p:ph type="body" sz="half" idx="4294967295"/>
          </p:nvPr>
        </p:nvSpPr>
        <p:spPr>
          <a:xfrm>
            <a:off x="709613" y="3568345"/>
            <a:ext cx="8229600" cy="4691063"/>
          </a:xfrm>
        </p:spPr>
        <p:txBody>
          <a:bodyPr/>
          <a:lstStyle/>
          <a:p>
            <a:r>
              <a:rPr lang="he-IL" dirty="0" smtClean="0"/>
              <a:t>לוגו</a:t>
            </a:r>
            <a:endParaRPr lang="en-US" dirty="0"/>
          </a:p>
        </p:txBody>
      </p:sp>
      <p:pic>
        <p:nvPicPr>
          <p:cNvPr id="5122" name="Picture 2" descr="האיגוד הישראלי למיילדות וגינקולוגיה |"/>
          <p:cNvPicPr>
            <a:picLocks noChangeAspect="1" noChangeArrowheads="1"/>
          </p:cNvPicPr>
          <p:nvPr/>
        </p:nvPicPr>
        <p:blipFill>
          <a:blip r:embed="rId3" cstate="print"/>
          <a:srcRect/>
          <a:stretch>
            <a:fillRect/>
          </a:stretch>
        </p:blipFill>
        <p:spPr bwMode="auto">
          <a:xfrm>
            <a:off x="13104440" y="8126760"/>
            <a:ext cx="2160240" cy="2160240"/>
          </a:xfrm>
          <a:prstGeom prst="rect">
            <a:avLst/>
          </a:prstGeom>
          <a:noFill/>
        </p:spPr>
      </p:pic>
      <p:sp>
        <p:nvSpPr>
          <p:cNvPr id="5124" name="AutoShape 4" descr="של 71 – שנתי ה - הכינוס הארצי התלת האיגוד הישראלי למיילדות וגינקולוגיה"/>
          <p:cNvSpPr>
            <a:spLocks noChangeAspect="1" noChangeArrowheads="1"/>
          </p:cNvSpPr>
          <p:nvPr/>
        </p:nvSpPr>
        <p:spPr bwMode="auto">
          <a:xfrm>
            <a:off x="18067338"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he-IL"/>
          </a:p>
        </p:txBody>
      </p:sp>
      <p:sp>
        <p:nvSpPr>
          <p:cNvPr id="5126" name="AutoShape 6" descr="של 71 – שנתי ה - הכינוס הארצי התלת האיגוד הישראלי למיילדות וגינקולוגיה"/>
          <p:cNvSpPr>
            <a:spLocks noChangeAspect="1" noChangeArrowheads="1"/>
          </p:cNvSpPr>
          <p:nvPr/>
        </p:nvSpPr>
        <p:spPr bwMode="auto">
          <a:xfrm>
            <a:off x="18067338"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he-IL"/>
          </a:p>
        </p:txBody>
      </p:sp>
      <p:pic>
        <p:nvPicPr>
          <p:cNvPr id="5128" name="Picture 8" descr="דף הבית - החברה הישראלית לאורוגינקולוגיה ולריצפת האגן"/>
          <p:cNvPicPr>
            <a:picLocks noChangeAspect="1" noChangeArrowheads="1"/>
          </p:cNvPicPr>
          <p:nvPr/>
        </p:nvPicPr>
        <p:blipFill>
          <a:blip r:embed="rId4" cstate="print"/>
          <a:srcRect/>
          <a:stretch>
            <a:fillRect/>
          </a:stretch>
        </p:blipFill>
        <p:spPr bwMode="auto">
          <a:xfrm>
            <a:off x="13972990" y="0"/>
            <a:ext cx="4315010" cy="2767236"/>
          </a:xfrm>
          <a:prstGeom prst="rect">
            <a:avLst/>
          </a:prstGeom>
          <a:noFill/>
        </p:spPr>
      </p:pic>
      <p:pic>
        <p:nvPicPr>
          <p:cNvPr id="5130" name="Picture 10" descr="LUKE CHUEH : THE MISCARRIAGE"/>
          <p:cNvPicPr>
            <a:picLocks noChangeAspect="1" noChangeArrowheads="1"/>
          </p:cNvPicPr>
          <p:nvPr/>
        </p:nvPicPr>
        <p:blipFill>
          <a:blip r:embed="rId5" cstate="print"/>
          <a:srcRect/>
          <a:stretch>
            <a:fillRect/>
          </a:stretch>
        </p:blipFill>
        <p:spPr bwMode="auto">
          <a:xfrm>
            <a:off x="12168336" y="7663780"/>
            <a:ext cx="3275762" cy="2623220"/>
          </a:xfrm>
          <a:prstGeom prst="rect">
            <a:avLst/>
          </a:prstGeom>
          <a:noFill/>
        </p:spPr>
      </p:pic>
      <p:pic>
        <p:nvPicPr>
          <p:cNvPr id="11" name="Picture 2" descr="אבדן הריון - קהילת מטפלות סובאדה בישראל"/>
          <p:cNvPicPr>
            <a:picLocks noChangeAspect="1" noChangeArrowheads="1"/>
          </p:cNvPicPr>
          <p:nvPr/>
        </p:nvPicPr>
        <p:blipFill>
          <a:blip r:embed="rId6" cstate="print"/>
          <a:srcRect/>
          <a:stretch>
            <a:fillRect/>
          </a:stretch>
        </p:blipFill>
        <p:spPr bwMode="auto">
          <a:xfrm>
            <a:off x="2951312" y="7380312"/>
            <a:ext cx="4320480" cy="2906688"/>
          </a:xfrm>
          <a:prstGeom prst="rect">
            <a:avLst/>
          </a:prstGeom>
          <a:noFill/>
        </p:spPr>
      </p:pic>
      <p:pic>
        <p:nvPicPr>
          <p:cNvPr id="10" name="וידאו מרכז בדרכך שוש">
            <a:hlinkClick r:id="" action="ppaction://media"/>
            <a:extLst>
              <a:ext uri="{FF2B5EF4-FFF2-40B4-BE49-F238E27FC236}">
                <a16:creationId xmlns:a16="http://schemas.microsoft.com/office/drawing/2014/main" xmlns="" id="{B0A3C6D9-2AD9-455A-B1DB-6A5CC0809397}"/>
              </a:ext>
            </a:extLst>
          </p:cNvPr>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a:xfrm>
            <a:off x="13752512" y="3631332"/>
            <a:ext cx="1795462" cy="3262312"/>
          </a:xfrm>
          <a:prstGeom prst="rect">
            <a:avLst/>
          </a:prstGeom>
        </p:spPr>
      </p:pic>
      <p:sp>
        <p:nvSpPr>
          <p:cNvPr id="12" name="Rectangle 11"/>
          <p:cNvSpPr/>
          <p:nvPr/>
        </p:nvSpPr>
        <p:spPr>
          <a:xfrm>
            <a:off x="4319464" y="4207396"/>
            <a:ext cx="6480720" cy="1985159"/>
          </a:xfrm>
          <a:prstGeom prst="rect">
            <a:avLst/>
          </a:prstGeom>
        </p:spPr>
        <p:txBody>
          <a:bodyPr wrap="square">
            <a:spAutoFit/>
          </a:bodyPr>
          <a:lstStyle/>
          <a:p>
            <a:pPr algn="ctr"/>
            <a:r>
              <a:rPr lang="he-IL" sz="4100" b="1" dirty="0" smtClean="0">
                <a:solidFill>
                  <a:srgbClr val="EEECE1">
                    <a:lumMod val="50000"/>
                  </a:srgbClr>
                </a:solidFill>
                <a:latin typeface="Heebo" pitchFamily="2" charset="-79"/>
                <a:cs typeface="Heebo" pitchFamily="2" charset="-79"/>
              </a:rPr>
              <a:t>מרכז ייחודי המהווה מגדלור לטיפול מקצועי, אישי ומותאם לנשים החוות הפלה ואובדן הריון</a:t>
            </a:r>
            <a:endParaRPr lang="he-IL" dirty="0"/>
          </a:p>
        </p:txBody>
      </p:sp>
    </p:spTree>
    <p:extLst>
      <p:ext uri="{BB962C8B-B14F-4D97-AF65-F5344CB8AC3E}">
        <p14:creationId xmlns:p14="http://schemas.microsoft.com/office/powerpoint/2010/main" xmlns="" val="197690975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תמונה 2">
            <a:extLst>
              <a:ext uri="{FF2B5EF4-FFF2-40B4-BE49-F238E27FC236}">
                <a16:creationId xmlns="" xmlns:a16="http://schemas.microsoft.com/office/drawing/2014/main" id="{88BCD821-5F69-4246-89B8-90421C2EA0A1}"/>
              </a:ext>
            </a:extLst>
          </p:cNvPr>
          <p:cNvPicPr>
            <a:picLocks noChangeAspect="1"/>
          </p:cNvPicPr>
          <p:nvPr/>
        </p:nvPicPr>
        <p:blipFill rotWithShape="1">
          <a:blip r:embed="rId2" cstate="print">
            <a:extLst>
              <a:ext uri="{28A0092B-C50C-407E-A947-70E740481C1C}">
                <a14:useLocalDpi xmlns="" xmlns:a14="http://schemas.microsoft.com/office/drawing/2010/main" val="0"/>
              </a:ext>
            </a:extLst>
          </a:blip>
          <a:srcRect t="4183" b="3799"/>
          <a:stretch/>
        </p:blipFill>
        <p:spPr>
          <a:xfrm>
            <a:off x="1" y="-1"/>
            <a:ext cx="18288000" cy="10287002"/>
          </a:xfrm>
          <a:prstGeom prst="rect">
            <a:avLst/>
          </a:prstGeom>
        </p:spPr>
      </p:pic>
      <p:sp>
        <p:nvSpPr>
          <p:cNvPr id="5" name="טרפז 4">
            <a:extLst>
              <a:ext uri="{FF2B5EF4-FFF2-40B4-BE49-F238E27FC236}">
                <a16:creationId xmlns="" xmlns:a16="http://schemas.microsoft.com/office/drawing/2014/main" id="{C5513240-2D51-4EFC-B697-080669F0A6C0}"/>
              </a:ext>
            </a:extLst>
          </p:cNvPr>
          <p:cNvSpPr/>
          <p:nvPr/>
        </p:nvSpPr>
        <p:spPr>
          <a:xfrm>
            <a:off x="3691308" y="-1"/>
            <a:ext cx="10835640" cy="10287000"/>
          </a:xfrm>
          <a:prstGeom prst="trapezoid">
            <a:avLst>
              <a:gd name="adj" fmla="val 17754"/>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37160" tIns="68580" rIns="137160" bIns="68580" rtlCol="0" anchor="ctr"/>
          <a:lstStyle/>
          <a:p>
            <a:pPr algn="ctr"/>
            <a:endParaRPr lang="x-none"/>
          </a:p>
        </p:txBody>
      </p:sp>
      <p:sp>
        <p:nvSpPr>
          <p:cNvPr id="6" name="מלבן 5">
            <a:extLst>
              <a:ext uri="{FF2B5EF4-FFF2-40B4-BE49-F238E27FC236}">
                <a16:creationId xmlns="" xmlns:a16="http://schemas.microsoft.com/office/drawing/2014/main" id="{B14EB5ED-5C99-4BFC-92AF-88B7AA39D0C5}"/>
              </a:ext>
            </a:extLst>
          </p:cNvPr>
          <p:cNvSpPr/>
          <p:nvPr/>
        </p:nvSpPr>
        <p:spPr>
          <a:xfrm>
            <a:off x="1" y="3069533"/>
            <a:ext cx="18288000" cy="2631490"/>
          </a:xfrm>
          <a:prstGeom prst="rect">
            <a:avLst/>
          </a:prstGeom>
        </p:spPr>
        <p:txBody>
          <a:bodyPr wrap="square" lIns="137160" tIns="68580" rIns="137160" bIns="68580">
            <a:spAutoFit/>
          </a:bodyPr>
          <a:lstStyle/>
          <a:p>
            <a:pPr algn="ctr"/>
            <a:r>
              <a:rPr lang="he-IL" sz="8100" b="1" dirty="0">
                <a:solidFill>
                  <a:srgbClr val="2E4571"/>
                </a:solidFill>
              </a:rPr>
              <a:t>יחידת השירות </a:t>
            </a:r>
          </a:p>
          <a:p>
            <a:pPr algn="ctr"/>
            <a:r>
              <a:rPr lang="he-IL" sz="8100" b="1" dirty="0">
                <a:solidFill>
                  <a:srgbClr val="2E4571"/>
                </a:solidFill>
              </a:rPr>
              <a:t>וחווית המטופל</a:t>
            </a:r>
          </a:p>
        </p:txBody>
      </p:sp>
      <p:grpSp>
        <p:nvGrpSpPr>
          <p:cNvPr id="2" name="קבוצה 1">
            <a:extLst>
              <a:ext uri="{FF2B5EF4-FFF2-40B4-BE49-F238E27FC236}">
                <a16:creationId xmlns="" xmlns:a16="http://schemas.microsoft.com/office/drawing/2014/main" id="{94B06454-6CB5-420A-B2D7-EAF710765662}"/>
              </a:ext>
            </a:extLst>
          </p:cNvPr>
          <p:cNvGrpSpPr/>
          <p:nvPr/>
        </p:nvGrpSpPr>
        <p:grpSpPr>
          <a:xfrm>
            <a:off x="6509385" y="6338730"/>
            <a:ext cx="5269230" cy="0"/>
            <a:chOff x="4339590" y="3414670"/>
            <a:chExt cx="3512820" cy="0"/>
          </a:xfrm>
        </p:grpSpPr>
        <p:cxnSp>
          <p:nvCxnSpPr>
            <p:cNvPr id="7" name="מחבר ישר 6">
              <a:extLst>
                <a:ext uri="{FF2B5EF4-FFF2-40B4-BE49-F238E27FC236}">
                  <a16:creationId xmlns="" xmlns:a16="http://schemas.microsoft.com/office/drawing/2014/main" id="{DFB68CD4-E053-4D18-A544-1EBC31E94815}"/>
                </a:ext>
              </a:extLst>
            </p:cNvPr>
            <p:cNvCxnSpPr>
              <a:cxnSpLocks/>
            </p:cNvCxnSpPr>
            <p:nvPr/>
          </p:nvCxnSpPr>
          <p:spPr>
            <a:xfrm>
              <a:off x="4339590" y="3414670"/>
              <a:ext cx="3512820"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8" name="מחבר ישר 7">
              <a:extLst>
                <a:ext uri="{FF2B5EF4-FFF2-40B4-BE49-F238E27FC236}">
                  <a16:creationId xmlns="" xmlns:a16="http://schemas.microsoft.com/office/drawing/2014/main" id="{98812798-8391-47BE-86C4-E245F017A6D4}"/>
                </a:ext>
              </a:extLst>
            </p:cNvPr>
            <p:cNvCxnSpPr/>
            <p:nvPr/>
          </p:nvCxnSpPr>
          <p:spPr>
            <a:xfrm>
              <a:off x="5099714" y="3414670"/>
              <a:ext cx="1992573" cy="0"/>
            </a:xfrm>
            <a:prstGeom prst="line">
              <a:avLst/>
            </a:prstGeom>
            <a:ln w="57150" cap="rnd">
              <a:solidFill>
                <a:srgbClr val="2E4571"/>
              </a:solidFill>
              <a:round/>
            </a:ln>
          </p:spPr>
          <p:style>
            <a:lnRef idx="1">
              <a:schemeClr val="accent1"/>
            </a:lnRef>
            <a:fillRef idx="0">
              <a:schemeClr val="accent1"/>
            </a:fillRef>
            <a:effectRef idx="0">
              <a:schemeClr val="accent1"/>
            </a:effectRef>
            <a:fontRef idx="minor">
              <a:schemeClr val="tx1"/>
            </a:fontRef>
          </p:style>
        </p:cxnSp>
      </p:grpSp>
      <p:pic>
        <p:nvPicPr>
          <p:cNvPr id="10" name="Picture 4">
            <a:extLst>
              <a:ext uri="{FF2B5EF4-FFF2-40B4-BE49-F238E27FC236}">
                <a16:creationId xmlns="" xmlns:a16="http://schemas.microsoft.com/office/drawing/2014/main" id="{50B8A1CB-09C1-40AB-A2C9-16A23B449623}"/>
              </a:ext>
            </a:extLst>
          </p:cNvPr>
          <p:cNvPicPr>
            <a:picLocks noChangeAspect="1"/>
          </p:cNvPicPr>
          <p:nvPr/>
        </p:nvPicPr>
        <p:blipFill>
          <a:blip r:embed="rId3" cstate="print">
            <a:clrChange>
              <a:clrFrom>
                <a:srgbClr val="FFFFFF"/>
              </a:clrFrom>
              <a:clrTo>
                <a:srgbClr val="FFFFFF">
                  <a:alpha val="0"/>
                </a:srgbClr>
              </a:clrTo>
            </a:clrChange>
          </a:blip>
          <a:stretch>
            <a:fillRect/>
          </a:stretch>
        </p:blipFill>
        <p:spPr>
          <a:xfrm>
            <a:off x="6962425" y="7925631"/>
            <a:ext cx="4363148" cy="1870257"/>
          </a:xfrm>
          <a:prstGeom prst="rect">
            <a:avLst/>
          </a:prstGeom>
        </p:spPr>
      </p:pic>
      <p:sp>
        <p:nvSpPr>
          <p:cNvPr id="4" name="TextBox 3"/>
          <p:cNvSpPr txBox="1"/>
          <p:nvPr/>
        </p:nvSpPr>
        <p:spPr>
          <a:xfrm>
            <a:off x="3929869" y="6765011"/>
            <a:ext cx="10250370" cy="1708160"/>
          </a:xfrm>
          <a:prstGeom prst="rect">
            <a:avLst/>
          </a:prstGeom>
          <a:noFill/>
        </p:spPr>
        <p:txBody>
          <a:bodyPr wrap="square" lIns="137160" tIns="68580" rIns="137160" bIns="68580" rtlCol="1">
            <a:spAutoFit/>
          </a:bodyPr>
          <a:lstStyle/>
          <a:p>
            <a:pPr algn="ctr"/>
            <a:r>
              <a:rPr lang="he-IL" sz="4200" b="1" dirty="0"/>
              <a:t>שיפור חווית מטפל/ת ומטופלת במיון גניקולוגי</a:t>
            </a:r>
          </a:p>
          <a:p>
            <a:pPr algn="ctr"/>
            <a:r>
              <a:rPr lang="he-IL" sz="3000" dirty="0"/>
              <a:t>אוגוסט-ספטמבר 2019</a:t>
            </a:r>
          </a:p>
          <a:p>
            <a:pPr algn="ctr"/>
            <a:endParaRPr lang="he-IL" sz="3000" dirty="0">
              <a:solidFill>
                <a:srgbClr val="002060"/>
              </a:solidFill>
            </a:endParaRPr>
          </a:p>
        </p:txBody>
      </p:sp>
    </p:spTree>
    <p:extLst>
      <p:ext uri="{BB962C8B-B14F-4D97-AF65-F5344CB8AC3E}">
        <p14:creationId xmlns="" xmlns:p14="http://schemas.microsoft.com/office/powerpoint/2010/main" val="390165094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0FDECE27-3EEC-8EE1-534E-C0A1858621AB}"/>
              </a:ext>
            </a:extLst>
          </p:cNvPr>
          <p:cNvSpPr>
            <a:spLocks noGrp="1"/>
          </p:cNvSpPr>
          <p:nvPr>
            <p:ph type="title"/>
          </p:nvPr>
        </p:nvSpPr>
        <p:spPr>
          <a:xfrm>
            <a:off x="3887416" y="606996"/>
            <a:ext cx="7772400" cy="2520280"/>
          </a:xfrm>
        </p:spPr>
        <p:txBody>
          <a:bodyPr/>
          <a:lstStyle/>
          <a:p>
            <a:pPr algn="ctr"/>
            <a:r>
              <a:rPr lang="he-IL" dirty="0" smtClean="0"/>
              <a:t>מרכז בדרכך</a:t>
            </a:r>
            <a:br>
              <a:rPr lang="he-IL" dirty="0" smtClean="0"/>
            </a:br>
            <a:r>
              <a:rPr lang="he-IL" dirty="0" smtClean="0"/>
              <a:t> </a:t>
            </a:r>
            <a:br>
              <a:rPr lang="he-IL" dirty="0" smtClean="0"/>
            </a:br>
            <a:endParaRPr lang="en-US" dirty="0"/>
          </a:p>
        </p:txBody>
      </p:sp>
      <p:pic>
        <p:nvPicPr>
          <p:cNvPr id="5122" name="Picture 2" descr="האיגוד הישראלי למיילדות וגינקולוגיה |"/>
          <p:cNvPicPr>
            <a:picLocks noChangeAspect="1" noChangeArrowheads="1"/>
          </p:cNvPicPr>
          <p:nvPr/>
        </p:nvPicPr>
        <p:blipFill>
          <a:blip r:embed="rId3" cstate="print"/>
          <a:srcRect/>
          <a:stretch>
            <a:fillRect/>
          </a:stretch>
        </p:blipFill>
        <p:spPr bwMode="auto">
          <a:xfrm>
            <a:off x="13104440" y="8126760"/>
            <a:ext cx="2160240" cy="2160240"/>
          </a:xfrm>
          <a:prstGeom prst="rect">
            <a:avLst/>
          </a:prstGeom>
          <a:noFill/>
        </p:spPr>
      </p:pic>
      <p:sp>
        <p:nvSpPr>
          <p:cNvPr id="5124" name="AutoShape 4" descr="של 71 – שנתי ה - הכינוס הארצי התלת האיגוד הישראלי למיילדות וגינקולוגיה"/>
          <p:cNvSpPr>
            <a:spLocks noChangeAspect="1" noChangeArrowheads="1"/>
          </p:cNvSpPr>
          <p:nvPr/>
        </p:nvSpPr>
        <p:spPr bwMode="auto">
          <a:xfrm>
            <a:off x="18067338"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he-IL"/>
          </a:p>
        </p:txBody>
      </p:sp>
      <p:sp>
        <p:nvSpPr>
          <p:cNvPr id="5126" name="AutoShape 6" descr="של 71 – שנתי ה - הכינוס הארצי התלת האיגוד הישראלי למיילדות וגינקולוגיה"/>
          <p:cNvSpPr>
            <a:spLocks noChangeAspect="1" noChangeArrowheads="1"/>
          </p:cNvSpPr>
          <p:nvPr/>
        </p:nvSpPr>
        <p:spPr bwMode="auto">
          <a:xfrm>
            <a:off x="18067338"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he-IL"/>
          </a:p>
        </p:txBody>
      </p:sp>
      <p:pic>
        <p:nvPicPr>
          <p:cNvPr id="5128" name="Picture 8" descr="דף הבית - החברה הישראלית לאורוגינקולוגיה ולריצפת האגן"/>
          <p:cNvPicPr>
            <a:picLocks noChangeAspect="1" noChangeArrowheads="1"/>
          </p:cNvPicPr>
          <p:nvPr/>
        </p:nvPicPr>
        <p:blipFill>
          <a:blip r:embed="rId4" cstate="print"/>
          <a:srcRect/>
          <a:stretch>
            <a:fillRect/>
          </a:stretch>
        </p:blipFill>
        <p:spPr bwMode="auto">
          <a:xfrm>
            <a:off x="13972990" y="0"/>
            <a:ext cx="4315010" cy="2767236"/>
          </a:xfrm>
          <a:prstGeom prst="rect">
            <a:avLst/>
          </a:prstGeom>
          <a:noFill/>
        </p:spPr>
      </p:pic>
      <p:pic>
        <p:nvPicPr>
          <p:cNvPr id="5130" name="Picture 10" descr="LUKE CHUEH : THE MISCARRIAGE"/>
          <p:cNvPicPr>
            <a:picLocks noChangeAspect="1" noChangeArrowheads="1"/>
          </p:cNvPicPr>
          <p:nvPr/>
        </p:nvPicPr>
        <p:blipFill>
          <a:blip r:embed="rId5" cstate="print"/>
          <a:srcRect/>
          <a:stretch>
            <a:fillRect/>
          </a:stretch>
        </p:blipFill>
        <p:spPr bwMode="auto">
          <a:xfrm>
            <a:off x="12816408" y="8372475"/>
            <a:ext cx="2390775" cy="1914525"/>
          </a:xfrm>
          <a:prstGeom prst="rect">
            <a:avLst/>
          </a:prstGeom>
          <a:noFill/>
        </p:spPr>
      </p:pic>
      <p:pic>
        <p:nvPicPr>
          <p:cNvPr id="63490" name="Picture 2" descr="Emergency Room &amp; Emergency Services | Ochsner Health"/>
          <p:cNvPicPr>
            <a:picLocks noChangeAspect="1" noChangeArrowheads="1"/>
          </p:cNvPicPr>
          <p:nvPr/>
        </p:nvPicPr>
        <p:blipFill>
          <a:blip r:embed="rId6" cstate="print"/>
          <a:srcRect/>
          <a:stretch>
            <a:fillRect/>
          </a:stretch>
        </p:blipFill>
        <p:spPr bwMode="auto">
          <a:xfrm>
            <a:off x="9360024" y="967036"/>
            <a:ext cx="2448272" cy="1285343"/>
          </a:xfrm>
          <a:prstGeom prst="rect">
            <a:avLst/>
          </a:prstGeom>
          <a:noFill/>
        </p:spPr>
      </p:pic>
      <p:pic>
        <p:nvPicPr>
          <p:cNvPr id="63492" name="Picture 4" descr="מנהל המיון בשיבא: &quot;מרגיש שיש מזימה מאורגנת של ממשלות ישראל להרוג אנשים&quot;"/>
          <p:cNvPicPr>
            <a:picLocks noChangeAspect="1" noChangeArrowheads="1"/>
          </p:cNvPicPr>
          <p:nvPr/>
        </p:nvPicPr>
        <p:blipFill>
          <a:blip r:embed="rId7" cstate="print"/>
          <a:srcRect/>
          <a:stretch>
            <a:fillRect/>
          </a:stretch>
        </p:blipFill>
        <p:spPr bwMode="auto">
          <a:xfrm>
            <a:off x="1655168" y="2366692"/>
            <a:ext cx="7320136" cy="4117578"/>
          </a:xfrm>
          <a:prstGeom prst="rect">
            <a:avLst/>
          </a:prstGeom>
          <a:noFill/>
        </p:spPr>
      </p:pic>
      <p:sp>
        <p:nvSpPr>
          <p:cNvPr id="11" name="Rectangle 10"/>
          <p:cNvSpPr/>
          <p:nvPr/>
        </p:nvSpPr>
        <p:spPr>
          <a:xfrm>
            <a:off x="9144000" y="2911252"/>
            <a:ext cx="9144000" cy="3693319"/>
          </a:xfrm>
          <a:prstGeom prst="rect">
            <a:avLst/>
          </a:prstGeom>
        </p:spPr>
        <p:txBody>
          <a:bodyPr>
            <a:spAutoFit/>
          </a:bodyPr>
          <a:lstStyle/>
          <a:p>
            <a:pPr algn="r" fontAlgn="base"/>
            <a:r>
              <a:rPr lang="he-IL" sz="4000" b="1" u="sng" dirty="0" smtClean="0">
                <a:solidFill>
                  <a:srgbClr val="FF0000"/>
                </a:solidFill>
                <a:latin typeface="Open Sans Hebrew"/>
              </a:rPr>
              <a:t>38% מהפונים לחדרי המיון בישראל ממתינים לטיפול מעל 4 שעות</a:t>
            </a:r>
          </a:p>
          <a:p>
            <a:pPr algn="r" fontAlgn="base"/>
            <a:r>
              <a:rPr lang="he-IL" sz="3200" b="1" dirty="0" smtClean="0">
                <a:solidFill>
                  <a:srgbClr val="000000"/>
                </a:solidFill>
                <a:latin typeface="Open Sans Hebrew"/>
              </a:rPr>
              <a:t>סקר חוויית המטופל במחלקות לרפואה דחופה 2021: כל מטופל רביעי במיון סבור שלא קיבל מענה לבעייתו</a:t>
            </a:r>
            <a:endParaRPr lang="he-IL" b="1" dirty="0" smtClean="0">
              <a:solidFill>
                <a:srgbClr val="000000"/>
              </a:solidFill>
              <a:latin typeface="Open Sans Hebrew"/>
            </a:endParaRPr>
          </a:p>
          <a:p>
            <a:pPr algn="r" fontAlgn="base"/>
            <a:endParaRPr lang="he-IL" b="1" dirty="0" smtClean="0">
              <a:solidFill>
                <a:srgbClr val="000000"/>
              </a:solidFill>
              <a:latin typeface="Open Sans Hebrew"/>
            </a:endParaRPr>
          </a:p>
          <a:p>
            <a:pPr algn="r" fontAlgn="base"/>
            <a:r>
              <a:rPr lang="he-IL" sz="2400" u="sng" dirty="0" smtClean="0">
                <a:solidFill>
                  <a:srgbClr val="0070C0"/>
                </a:solidFill>
                <a:latin typeface="Open Sans Hebrew"/>
              </a:rPr>
              <a:t>מ</a:t>
            </a:r>
            <a:r>
              <a:rPr lang="he-IL" sz="2400" u="sng" dirty="0" smtClean="0">
                <a:solidFill>
                  <a:srgbClr val="0070C0"/>
                </a:solidFill>
                <a:latin typeface="NaSemiBold"/>
                <a:hlinkClick r:id="rId8" tooltip="מערכת דוקטורס אונלי"/>
              </a:rPr>
              <a:t>ערכת דוקטורס אונלי</a:t>
            </a:r>
            <a:r>
              <a:rPr lang="he-IL" sz="2400" u="sng" dirty="0" smtClean="0">
                <a:solidFill>
                  <a:srgbClr val="0070C0"/>
                </a:solidFill>
                <a:latin typeface="NaSemiBold"/>
              </a:rPr>
              <a:t>09.03.2022, </a:t>
            </a:r>
          </a:p>
          <a:p>
            <a:pPr algn="r"/>
            <a:r>
              <a:rPr lang="he-IL" sz="2400" u="sng" dirty="0" smtClean="0">
                <a:solidFill>
                  <a:srgbClr val="0070C0"/>
                </a:solidFill>
              </a:rPr>
              <a:t/>
            </a:r>
            <a:br>
              <a:rPr lang="he-IL" sz="2400" u="sng" dirty="0" smtClean="0">
                <a:solidFill>
                  <a:srgbClr val="0070C0"/>
                </a:solidFill>
              </a:rPr>
            </a:br>
            <a:endParaRPr lang="he-IL" sz="2400" u="sng" dirty="0">
              <a:solidFill>
                <a:srgbClr val="0070C0"/>
              </a:solidFill>
            </a:endParaRPr>
          </a:p>
        </p:txBody>
      </p:sp>
      <p:sp>
        <p:nvSpPr>
          <p:cNvPr id="12" name="Text Placeholder 4">
            <a:extLst>
              <a:ext uri="{FF2B5EF4-FFF2-40B4-BE49-F238E27FC236}">
                <a16:creationId xmlns:a16="http://schemas.microsoft.com/office/drawing/2014/main" xmlns="" id="{9BE8DD4A-CD6D-A5F4-DA73-1A709B49DAB0}"/>
              </a:ext>
            </a:extLst>
          </p:cNvPr>
          <p:cNvSpPr>
            <a:spLocks noGrp="1"/>
          </p:cNvSpPr>
          <p:nvPr>
            <p:ph type="body" sz="half" idx="4294967295"/>
          </p:nvPr>
        </p:nvSpPr>
        <p:spPr>
          <a:xfrm>
            <a:off x="4607496" y="3055268"/>
            <a:ext cx="11089232" cy="4691063"/>
          </a:xfrm>
          <a:solidFill>
            <a:srgbClr val="1DBA9B"/>
          </a:solidFill>
        </p:spPr>
        <p:txBody>
          <a:bodyPr>
            <a:normAutofit/>
          </a:bodyPr>
          <a:lstStyle/>
          <a:p>
            <a:pPr algn="r" rtl="1"/>
            <a:r>
              <a:rPr lang="he-IL" dirty="0" smtClean="0"/>
              <a:t>למה זה קורה</a:t>
            </a:r>
            <a:endParaRPr lang="en-US" dirty="0" smtClean="0"/>
          </a:p>
          <a:p>
            <a:pPr algn="r" rtl="1"/>
            <a:r>
              <a:rPr lang="he-IL" dirty="0" smtClean="0"/>
              <a:t>כי המטופלות האלו כמעט תמיד הן אחרונות בטריאג' שלנו</a:t>
            </a:r>
            <a:endParaRPr lang="en-US" dirty="0" smtClean="0"/>
          </a:p>
          <a:p>
            <a:pPr algn="r" rtl="1"/>
            <a:r>
              <a:rPr lang="he-IL" dirty="0" smtClean="0"/>
              <a:t>יש לפניהם מדממת ,מפרכסת, אקטופיק  פרוץ, שיזור, חולת גינקואונקו שזקוקה לניקוז ועוד...קצרה היריעה </a:t>
            </a:r>
            <a:endParaRPr lang="en-US" dirty="0" smtClean="0"/>
          </a:p>
          <a:p>
            <a:pPr algn="r" rtl="1"/>
            <a:r>
              <a:rPr lang="he-IL" dirty="0" smtClean="0"/>
              <a:t>כמה פעמים אמרו לי "אבל אני צריכה רק תור" או " רק תתנו לי את הכדור ואני אוכל ללכת"</a:t>
            </a:r>
          </a:p>
          <a:p>
            <a:pPr algn="r" rtl="1"/>
            <a:r>
              <a:rPr lang="he-IL" dirty="0" smtClean="0"/>
              <a:t>אנחנו יודעים שזה לא "רק תור" ו"רק כדור"</a:t>
            </a:r>
          </a:p>
          <a:p>
            <a:pPr algn="r" rtl="1"/>
            <a:r>
              <a:rPr lang="he-IL" sz="4300" b="1" u="sng" dirty="0" smtClean="0"/>
              <a:t>אבל זו החוויה של המטופלת</a:t>
            </a:r>
            <a:endParaRPr lang="en-US" sz="4300" b="1" u="sng" dirty="0"/>
          </a:p>
        </p:txBody>
      </p:sp>
    </p:spTree>
    <p:extLst>
      <p:ext uri="{BB962C8B-B14F-4D97-AF65-F5344CB8AC3E}">
        <p14:creationId xmlns:p14="http://schemas.microsoft.com/office/powerpoint/2010/main" xmlns="" val="1976909753"/>
      </p:ext>
    </p:extLst>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 calcmode="lin" valueType="num">
                                      <p:cBhvr additive="base">
                                        <p:cTn id="7"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xEl>
                                              <p:pRg st="1" end="1"/>
                                            </p:txEl>
                                          </p:spTgt>
                                        </p:tgtEl>
                                        <p:attrNameLst>
                                          <p:attrName>style.visibility</p:attrName>
                                        </p:attrNameLst>
                                      </p:cBhvr>
                                      <p:to>
                                        <p:strVal val="visible"/>
                                      </p:to>
                                    </p:set>
                                    <p:anim calcmode="lin" valueType="num">
                                      <p:cBhvr additive="base">
                                        <p:cTn id="13" dur="500" fill="hold"/>
                                        <p:tgtEl>
                                          <p:spTgt spid="1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1">
                                            <p:txEl>
                                              <p:pRg st="3" end="3"/>
                                            </p:txEl>
                                          </p:spTgt>
                                        </p:tgtEl>
                                        <p:attrNameLst>
                                          <p:attrName>style.visibility</p:attrName>
                                        </p:attrNameLst>
                                      </p:cBhvr>
                                      <p:to>
                                        <p:strVal val="visible"/>
                                      </p:to>
                                    </p:set>
                                    <p:anim calcmode="lin" valueType="num">
                                      <p:cBhvr additive="base">
                                        <p:cTn id="19" dur="500" fill="hold"/>
                                        <p:tgtEl>
                                          <p:spTgt spid="11">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1">
                                            <p:txEl>
                                              <p:pRg st="4" end="4"/>
                                            </p:txEl>
                                          </p:spTgt>
                                        </p:tgtEl>
                                        <p:attrNameLst>
                                          <p:attrName>style.visibility</p:attrName>
                                        </p:attrNameLst>
                                      </p:cBhvr>
                                      <p:to>
                                        <p:strVal val="visible"/>
                                      </p:to>
                                    </p:set>
                                    <p:anim calcmode="lin" valueType="num">
                                      <p:cBhvr additive="base">
                                        <p:cTn id="25" dur="500" fill="hold"/>
                                        <p:tgtEl>
                                          <p:spTgt spid="11">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1">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12">
                                            <p:bg/>
                                          </p:spTgt>
                                        </p:tgtEl>
                                        <p:attrNameLst>
                                          <p:attrName>style.visibility</p:attrName>
                                        </p:attrNameLst>
                                      </p:cBhvr>
                                      <p:to>
                                        <p:strVal val="visible"/>
                                      </p:to>
                                    </p:set>
                                    <p:animEffect transition="in" filter="wipe(down)">
                                      <p:cBhvr>
                                        <p:cTn id="31" dur="500"/>
                                        <p:tgtEl>
                                          <p:spTgt spid="12">
                                            <p:bg/>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12">
                                            <p:txEl>
                                              <p:pRg st="0" end="0"/>
                                            </p:txEl>
                                          </p:spTgt>
                                        </p:tgtEl>
                                        <p:attrNameLst>
                                          <p:attrName>style.visibility</p:attrName>
                                        </p:attrNameLst>
                                      </p:cBhvr>
                                      <p:to>
                                        <p:strVal val="visible"/>
                                      </p:to>
                                    </p:set>
                                    <p:animEffect transition="in" filter="wipe(down)">
                                      <p:cBhvr>
                                        <p:cTn id="36" dur="500"/>
                                        <p:tgtEl>
                                          <p:spTgt spid="12">
                                            <p:txEl>
                                              <p:pRg st="0" end="0"/>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12">
                                            <p:txEl>
                                              <p:pRg st="1" end="1"/>
                                            </p:txEl>
                                          </p:spTgt>
                                        </p:tgtEl>
                                        <p:attrNameLst>
                                          <p:attrName>style.visibility</p:attrName>
                                        </p:attrNameLst>
                                      </p:cBhvr>
                                      <p:to>
                                        <p:strVal val="visible"/>
                                      </p:to>
                                    </p:set>
                                    <p:animEffect transition="in" filter="wipe(down)">
                                      <p:cBhvr>
                                        <p:cTn id="41" dur="500"/>
                                        <p:tgtEl>
                                          <p:spTgt spid="12">
                                            <p:txEl>
                                              <p:pRg st="1" end="1"/>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grpId="0" nodeType="clickEffect">
                                  <p:stCondLst>
                                    <p:cond delay="0"/>
                                  </p:stCondLst>
                                  <p:childTnLst>
                                    <p:set>
                                      <p:cBhvr>
                                        <p:cTn id="45" dur="1" fill="hold">
                                          <p:stCondLst>
                                            <p:cond delay="0"/>
                                          </p:stCondLst>
                                        </p:cTn>
                                        <p:tgtEl>
                                          <p:spTgt spid="12">
                                            <p:txEl>
                                              <p:pRg st="2" end="2"/>
                                            </p:txEl>
                                          </p:spTgt>
                                        </p:tgtEl>
                                        <p:attrNameLst>
                                          <p:attrName>style.visibility</p:attrName>
                                        </p:attrNameLst>
                                      </p:cBhvr>
                                      <p:to>
                                        <p:strVal val="visible"/>
                                      </p:to>
                                    </p:set>
                                    <p:animEffect transition="in" filter="wipe(down)">
                                      <p:cBhvr>
                                        <p:cTn id="46" dur="500"/>
                                        <p:tgtEl>
                                          <p:spTgt spid="12">
                                            <p:txEl>
                                              <p:pRg st="2" end="2"/>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grpId="0" nodeType="clickEffect">
                                  <p:stCondLst>
                                    <p:cond delay="0"/>
                                  </p:stCondLst>
                                  <p:childTnLst>
                                    <p:set>
                                      <p:cBhvr>
                                        <p:cTn id="50" dur="1" fill="hold">
                                          <p:stCondLst>
                                            <p:cond delay="0"/>
                                          </p:stCondLst>
                                        </p:cTn>
                                        <p:tgtEl>
                                          <p:spTgt spid="12">
                                            <p:txEl>
                                              <p:pRg st="3" end="3"/>
                                            </p:txEl>
                                          </p:spTgt>
                                        </p:tgtEl>
                                        <p:attrNameLst>
                                          <p:attrName>style.visibility</p:attrName>
                                        </p:attrNameLst>
                                      </p:cBhvr>
                                      <p:to>
                                        <p:strVal val="visible"/>
                                      </p:to>
                                    </p:set>
                                    <p:animEffect transition="in" filter="wipe(down)">
                                      <p:cBhvr>
                                        <p:cTn id="51" dur="500"/>
                                        <p:tgtEl>
                                          <p:spTgt spid="12">
                                            <p:txEl>
                                              <p:pRg st="3" end="3"/>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4" fill="hold" grpId="0" nodeType="clickEffect">
                                  <p:stCondLst>
                                    <p:cond delay="0"/>
                                  </p:stCondLst>
                                  <p:childTnLst>
                                    <p:set>
                                      <p:cBhvr>
                                        <p:cTn id="55" dur="1" fill="hold">
                                          <p:stCondLst>
                                            <p:cond delay="0"/>
                                          </p:stCondLst>
                                        </p:cTn>
                                        <p:tgtEl>
                                          <p:spTgt spid="12">
                                            <p:txEl>
                                              <p:pRg st="4" end="4"/>
                                            </p:txEl>
                                          </p:spTgt>
                                        </p:tgtEl>
                                        <p:attrNameLst>
                                          <p:attrName>style.visibility</p:attrName>
                                        </p:attrNameLst>
                                      </p:cBhvr>
                                      <p:to>
                                        <p:strVal val="visible"/>
                                      </p:to>
                                    </p:set>
                                    <p:animEffect transition="in" filter="wipe(down)">
                                      <p:cBhvr>
                                        <p:cTn id="56" dur="500"/>
                                        <p:tgtEl>
                                          <p:spTgt spid="12">
                                            <p:txEl>
                                              <p:pRg st="4" end="4"/>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4" fill="hold" grpId="0" nodeType="clickEffect">
                                  <p:stCondLst>
                                    <p:cond delay="0"/>
                                  </p:stCondLst>
                                  <p:childTnLst>
                                    <p:set>
                                      <p:cBhvr>
                                        <p:cTn id="60" dur="1" fill="hold">
                                          <p:stCondLst>
                                            <p:cond delay="0"/>
                                          </p:stCondLst>
                                        </p:cTn>
                                        <p:tgtEl>
                                          <p:spTgt spid="12">
                                            <p:txEl>
                                              <p:pRg st="5" end="5"/>
                                            </p:txEl>
                                          </p:spTgt>
                                        </p:tgtEl>
                                        <p:attrNameLst>
                                          <p:attrName>style.visibility</p:attrName>
                                        </p:attrNameLst>
                                      </p:cBhvr>
                                      <p:to>
                                        <p:strVal val="visible"/>
                                      </p:to>
                                    </p:set>
                                    <p:animEffect transition="in" filter="wipe(down)">
                                      <p:cBhvr>
                                        <p:cTn id="61" dur="500"/>
                                        <p:tgtEl>
                                          <p:spTgt spid="1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P spid="12" grpId="0" build="p"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תמונה 31">
            <a:extLst>
              <a:ext uri="{FF2B5EF4-FFF2-40B4-BE49-F238E27FC236}">
                <a16:creationId xmlns:a16="http://schemas.microsoft.com/office/drawing/2014/main" xmlns="" id="{74E1B05A-29C7-4165-9FEE-D6377A55B3C8}"/>
              </a:ext>
            </a:extLst>
          </p:cNvPr>
          <p:cNvPicPr>
            <a:picLocks noChangeAspect="1"/>
          </p:cNvPicPr>
          <p:nvPr/>
        </p:nvPicPr>
        <p:blipFill>
          <a:blip r:embed="rId3" cstate="print">
            <a:alphaModFix amt="40000"/>
          </a:blip>
          <a:stretch>
            <a:fillRect/>
          </a:stretch>
        </p:blipFill>
        <p:spPr>
          <a:xfrm>
            <a:off x="2286000" y="9447"/>
            <a:ext cx="13716000" cy="10277553"/>
          </a:xfrm>
          <a:prstGeom prst="rect">
            <a:avLst/>
          </a:prstGeom>
          <a:effectLst>
            <a:reflection endPos="0" dist="50800" dir="5400000" sy="-100000" algn="bl" rotWithShape="0"/>
          </a:effectLst>
        </p:spPr>
      </p:pic>
      <p:sp>
        <p:nvSpPr>
          <p:cNvPr id="18" name="Text Placeholder 17">
            <a:extLst>
              <a:ext uri="{FF2B5EF4-FFF2-40B4-BE49-F238E27FC236}">
                <a16:creationId xmlns:a16="http://schemas.microsoft.com/office/drawing/2014/main" xmlns="" id="{B7ECAFD7-CB0F-4A5B-A8B4-2C64583590B0}"/>
              </a:ext>
            </a:extLst>
          </p:cNvPr>
          <p:cNvSpPr>
            <a:spLocks noGrp="1"/>
          </p:cNvSpPr>
          <p:nvPr>
            <p:ph type="body" sz="quarter" idx="12"/>
          </p:nvPr>
        </p:nvSpPr>
        <p:spPr>
          <a:xfrm>
            <a:off x="8893970" y="5803107"/>
            <a:ext cx="6429375" cy="1445418"/>
          </a:xfrm>
        </p:spPr>
        <p:txBody>
          <a:bodyPr/>
          <a:lstStyle/>
          <a:p>
            <a:pPr algn="ctr" eaLnBrk="1" hangingPunct="1">
              <a:defRPr/>
            </a:pPr>
            <a:endParaRPr lang="he-IL" sz="6000" dirty="0">
              <a:solidFill>
                <a:schemeClr val="bg2">
                  <a:lumMod val="50000"/>
                </a:schemeClr>
              </a:solidFill>
              <a:latin typeface="Heebo" pitchFamily="2" charset="-79"/>
              <a:cs typeface="Heebo" pitchFamily="2" charset="-79"/>
            </a:endParaRPr>
          </a:p>
          <a:p>
            <a:pPr eaLnBrk="1" hangingPunct="1">
              <a:defRPr/>
            </a:pPr>
            <a:endParaRPr lang="he-IL" sz="3600" dirty="0">
              <a:solidFill>
                <a:schemeClr val="bg2">
                  <a:lumMod val="50000"/>
                </a:schemeClr>
              </a:solidFill>
              <a:latin typeface="Heebo" pitchFamily="2" charset="-79"/>
              <a:cs typeface="Heebo" pitchFamily="2" charset="-79"/>
            </a:endParaRPr>
          </a:p>
        </p:txBody>
      </p:sp>
      <p:sp>
        <p:nvSpPr>
          <p:cNvPr id="38" name="כותרת 65">
            <a:extLst>
              <a:ext uri="{FF2B5EF4-FFF2-40B4-BE49-F238E27FC236}">
                <a16:creationId xmlns:a16="http://schemas.microsoft.com/office/drawing/2014/main" xmlns="" id="{F7E77853-BBE0-4601-8933-A350B2DB9505}"/>
              </a:ext>
            </a:extLst>
          </p:cNvPr>
          <p:cNvSpPr txBox="1">
            <a:spLocks/>
          </p:cNvSpPr>
          <p:nvPr/>
        </p:nvSpPr>
        <p:spPr>
          <a:xfrm>
            <a:off x="5476875" y="2845595"/>
            <a:ext cx="7572375" cy="1952625"/>
          </a:xfrm>
          <a:prstGeom prst="rect">
            <a:avLst/>
          </a:prstGeom>
        </p:spPr>
        <p:txBody>
          <a:bodyPr lIns="137160" tIns="68580" rIns="137160" bIns="68580"/>
          <a:lstStyle>
            <a:lvl1pPr algn="l" defTabSz="914400" rtl="1" eaLnBrk="1" latinLnBrk="0" hangingPunct="1">
              <a:lnSpc>
                <a:spcPct val="90000"/>
              </a:lnSpc>
              <a:spcBef>
                <a:spcPct val="0"/>
              </a:spcBef>
              <a:buNone/>
              <a:defRPr lang="en-US" sz="7200" kern="1200">
                <a:solidFill>
                  <a:schemeClr val="accent2">
                    <a:lumMod val="50000"/>
                  </a:schemeClr>
                </a:solidFill>
                <a:latin typeface="+mj-lt"/>
                <a:ea typeface="+mn-ea"/>
                <a:cs typeface="+mn-cs"/>
              </a:defRPr>
            </a:lvl1pPr>
          </a:lstStyle>
          <a:p>
            <a:pPr algn="r">
              <a:lnSpc>
                <a:spcPct val="150000"/>
              </a:lnSpc>
              <a:defRPr/>
            </a:pPr>
            <a:endParaRPr lang="he-IL" sz="9000" dirty="0">
              <a:solidFill>
                <a:schemeClr val="bg2">
                  <a:lumMod val="50000"/>
                </a:schemeClr>
              </a:solidFill>
              <a:latin typeface="Heebo" pitchFamily="2" charset="-79"/>
              <a:cs typeface="Heebo" pitchFamily="2" charset="-79"/>
            </a:endParaRPr>
          </a:p>
        </p:txBody>
      </p:sp>
      <p:sp>
        <p:nvSpPr>
          <p:cNvPr id="9" name="TextBox 8">
            <a:extLst>
              <a:ext uri="{FF2B5EF4-FFF2-40B4-BE49-F238E27FC236}">
                <a16:creationId xmlns:a16="http://schemas.microsoft.com/office/drawing/2014/main" xmlns="" id="{3C975E79-D77E-458D-BB30-4DE74305EE3A}"/>
              </a:ext>
            </a:extLst>
          </p:cNvPr>
          <p:cNvSpPr txBox="1"/>
          <p:nvPr/>
        </p:nvSpPr>
        <p:spPr>
          <a:xfrm>
            <a:off x="6205539" y="290513"/>
            <a:ext cx="10184214" cy="1384995"/>
          </a:xfrm>
          <a:prstGeom prst="rect">
            <a:avLst/>
          </a:prstGeom>
          <a:noFill/>
        </p:spPr>
        <p:txBody>
          <a:bodyPr wrap="square" lIns="137160" tIns="68580" rIns="137160" bIns="68580">
            <a:spAutoFit/>
          </a:bodyPr>
          <a:lstStyle/>
          <a:p>
            <a:pPr>
              <a:defRPr/>
            </a:pPr>
            <a:r>
              <a:rPr lang="en-US" sz="3000" b="1" dirty="0">
                <a:solidFill>
                  <a:srgbClr val="0070C0"/>
                </a:solidFill>
                <a:latin typeface="BlinkMacSystemFont"/>
                <a:hlinkClick r:id="rId4"/>
              </a:rPr>
              <a:t>Miscarriage: worldwide reform of care is needed</a:t>
            </a:r>
            <a:r>
              <a:rPr lang="en-US" sz="3000" b="1" dirty="0" smtClean="0">
                <a:solidFill>
                  <a:srgbClr val="00B050"/>
                </a:solidFill>
                <a:latin typeface="BlinkMacSystemFont"/>
                <a:hlinkClick r:id="rId4"/>
              </a:rPr>
              <a:t>.</a:t>
            </a:r>
            <a:endParaRPr lang="en-US" sz="3000" b="1" dirty="0" smtClean="0">
              <a:solidFill>
                <a:srgbClr val="00B050"/>
              </a:solidFill>
              <a:latin typeface="BlinkMacSystemFont"/>
            </a:endParaRPr>
          </a:p>
          <a:p>
            <a:pPr>
              <a:defRPr/>
            </a:pPr>
            <a:r>
              <a:rPr lang="en-US" sz="3000" b="1" dirty="0" smtClean="0">
                <a:solidFill>
                  <a:srgbClr val="00B050"/>
                </a:solidFill>
                <a:latin typeface="BlinkMacSystemFont"/>
              </a:rPr>
              <a:t>The </a:t>
            </a:r>
            <a:r>
              <a:rPr lang="en-US" sz="3000" b="1" dirty="0" err="1">
                <a:solidFill>
                  <a:srgbClr val="00B050"/>
                </a:solidFill>
                <a:latin typeface="BlinkMacSystemFont"/>
              </a:rPr>
              <a:t>Lancet</a:t>
            </a:r>
            <a:r>
              <a:rPr lang="en-US" dirty="0" err="1">
                <a:solidFill>
                  <a:srgbClr val="212121"/>
                </a:solidFill>
                <a:latin typeface="BlinkMacSystemFont"/>
              </a:rPr>
              <a:t>.</a:t>
            </a:r>
            <a:r>
              <a:rPr lang="en-US" sz="2100" dirty="0" err="1">
                <a:solidFill>
                  <a:srgbClr val="4D8055"/>
                </a:solidFill>
                <a:latin typeface="BlinkMacSystemFont"/>
              </a:rPr>
              <a:t>Lancet</a:t>
            </a:r>
            <a:r>
              <a:rPr lang="en-US" sz="2100" dirty="0">
                <a:solidFill>
                  <a:srgbClr val="4D8055"/>
                </a:solidFill>
                <a:latin typeface="BlinkMacSystemFont"/>
              </a:rPr>
              <a:t>. 2021 May 1;397(10285):1597. </a:t>
            </a:r>
            <a:r>
              <a:rPr lang="en-US" sz="2100" dirty="0" err="1">
                <a:solidFill>
                  <a:srgbClr val="4D8055"/>
                </a:solidFill>
                <a:latin typeface="BlinkMacSystemFont"/>
              </a:rPr>
              <a:t>doi</a:t>
            </a:r>
            <a:r>
              <a:rPr lang="en-US" sz="2100" dirty="0">
                <a:solidFill>
                  <a:srgbClr val="4D8055"/>
                </a:solidFill>
                <a:latin typeface="BlinkMacSystemFont"/>
              </a:rPr>
              <a:t>: 10.1016/S0140-6736(21)00954-5. </a:t>
            </a:r>
            <a:r>
              <a:rPr lang="en-US" sz="2100" dirty="0" err="1">
                <a:solidFill>
                  <a:srgbClr val="4D8055"/>
                </a:solidFill>
                <a:latin typeface="BlinkMacSystemFont"/>
              </a:rPr>
              <a:t>Epub</a:t>
            </a:r>
            <a:r>
              <a:rPr lang="en-US" sz="2100" dirty="0">
                <a:solidFill>
                  <a:srgbClr val="4D8055"/>
                </a:solidFill>
                <a:latin typeface="BlinkMacSystemFont"/>
              </a:rPr>
              <a:t> 2021 Apr 27.</a:t>
            </a:r>
          </a:p>
        </p:txBody>
      </p:sp>
      <p:sp>
        <p:nvSpPr>
          <p:cNvPr id="11" name="TextBox 10">
            <a:extLst>
              <a:ext uri="{FF2B5EF4-FFF2-40B4-BE49-F238E27FC236}">
                <a16:creationId xmlns:a16="http://schemas.microsoft.com/office/drawing/2014/main" xmlns="" id="{0CE8A0BA-6BA3-492D-B8B7-1C8408089ADF}"/>
              </a:ext>
            </a:extLst>
          </p:cNvPr>
          <p:cNvSpPr txBox="1"/>
          <p:nvPr/>
        </p:nvSpPr>
        <p:spPr>
          <a:xfrm>
            <a:off x="2633662" y="2764634"/>
            <a:ext cx="13258800" cy="6140142"/>
          </a:xfrm>
          <a:prstGeom prst="rect">
            <a:avLst/>
          </a:prstGeom>
          <a:noFill/>
        </p:spPr>
        <p:txBody>
          <a:bodyPr lIns="137160" tIns="68580" rIns="137160" bIns="68580">
            <a:spAutoFit/>
          </a:bodyPr>
          <a:lstStyle/>
          <a:p>
            <a:pPr>
              <a:buFont typeface="Arial" panose="020B0604020202020204" pitchFamily="34" charset="0"/>
              <a:buChar char="•"/>
              <a:defRPr/>
            </a:pPr>
            <a:r>
              <a:rPr lang="en-US" sz="3000" b="1" dirty="0">
                <a:solidFill>
                  <a:srgbClr val="0070C0"/>
                </a:solidFill>
                <a:latin typeface="BlinkMacSystemFont"/>
                <a:hlinkClick r:id="rId5"/>
              </a:rPr>
              <a:t>Miscarriage matters: the epidemiological, physical, psychological, and economic costs of early pregnancy </a:t>
            </a:r>
            <a:r>
              <a:rPr lang="en-US" sz="3000" b="1" dirty="0" err="1">
                <a:solidFill>
                  <a:srgbClr val="0070C0"/>
                </a:solidFill>
                <a:latin typeface="BlinkMacSystemFont"/>
                <a:hlinkClick r:id="rId5"/>
              </a:rPr>
              <a:t>loss</a:t>
            </a:r>
            <a:r>
              <a:rPr lang="en-US" dirty="0" err="1">
                <a:solidFill>
                  <a:srgbClr val="67AFBD"/>
                </a:solidFill>
                <a:latin typeface="BlinkMacSystemFont"/>
                <a:hlinkClick r:id="rId5"/>
              </a:rPr>
              <a:t>.</a:t>
            </a:r>
            <a:r>
              <a:rPr lang="en-US" sz="2100" dirty="0" err="1">
                <a:solidFill>
                  <a:srgbClr val="212121"/>
                </a:solidFill>
                <a:latin typeface="BlinkMacSystemFont"/>
              </a:rPr>
              <a:t>Quenby</a:t>
            </a:r>
            <a:r>
              <a:rPr lang="en-US" sz="2100" dirty="0">
                <a:solidFill>
                  <a:srgbClr val="212121"/>
                </a:solidFill>
                <a:latin typeface="BlinkMacSystemFont"/>
              </a:rPr>
              <a:t> S, </a:t>
            </a:r>
            <a:r>
              <a:rPr lang="en-US" sz="2100" dirty="0" err="1">
                <a:solidFill>
                  <a:srgbClr val="212121"/>
                </a:solidFill>
                <a:latin typeface="BlinkMacSystemFont"/>
              </a:rPr>
              <a:t>Gallos</a:t>
            </a:r>
            <a:r>
              <a:rPr lang="en-US" sz="2100" dirty="0">
                <a:solidFill>
                  <a:srgbClr val="212121"/>
                </a:solidFill>
                <a:latin typeface="BlinkMacSystemFont"/>
              </a:rPr>
              <a:t> ID, Dhillon-Smith RK, </a:t>
            </a:r>
            <a:r>
              <a:rPr lang="en-US" sz="2100" dirty="0" err="1">
                <a:solidFill>
                  <a:srgbClr val="212121"/>
                </a:solidFill>
                <a:latin typeface="BlinkMacSystemFont"/>
              </a:rPr>
              <a:t>Podesek</a:t>
            </a:r>
            <a:r>
              <a:rPr lang="en-US" sz="2100" dirty="0">
                <a:solidFill>
                  <a:srgbClr val="212121"/>
                </a:solidFill>
                <a:latin typeface="BlinkMacSystemFont"/>
              </a:rPr>
              <a:t> M, Stephenson MD, Fisher J, </a:t>
            </a:r>
            <a:r>
              <a:rPr lang="en-US" sz="2100" dirty="0" err="1">
                <a:solidFill>
                  <a:srgbClr val="212121"/>
                </a:solidFill>
                <a:latin typeface="BlinkMacSystemFont"/>
              </a:rPr>
              <a:t>Brosens</a:t>
            </a:r>
            <a:r>
              <a:rPr lang="en-US" sz="2100" dirty="0">
                <a:solidFill>
                  <a:srgbClr val="212121"/>
                </a:solidFill>
                <a:latin typeface="BlinkMacSystemFont"/>
              </a:rPr>
              <a:t> JJ, Brewin J, </a:t>
            </a:r>
            <a:r>
              <a:rPr lang="en-US" sz="2100" dirty="0" err="1">
                <a:solidFill>
                  <a:srgbClr val="212121"/>
                </a:solidFill>
                <a:latin typeface="BlinkMacSystemFont"/>
              </a:rPr>
              <a:t>Ramhorst</a:t>
            </a:r>
            <a:r>
              <a:rPr lang="en-US" sz="2100" dirty="0">
                <a:solidFill>
                  <a:srgbClr val="212121"/>
                </a:solidFill>
                <a:latin typeface="BlinkMacSystemFont"/>
              </a:rPr>
              <a:t> R, Lucas ES, McCoy RC, Anderson R, Daher S, Regan L, Al-</a:t>
            </a:r>
            <a:r>
              <a:rPr lang="en-US" sz="2100" dirty="0" err="1">
                <a:solidFill>
                  <a:srgbClr val="212121"/>
                </a:solidFill>
                <a:latin typeface="BlinkMacSystemFont"/>
              </a:rPr>
              <a:t>Memar</a:t>
            </a:r>
            <a:r>
              <a:rPr lang="en-US" sz="2100" dirty="0">
                <a:solidFill>
                  <a:srgbClr val="212121"/>
                </a:solidFill>
                <a:latin typeface="BlinkMacSystemFont"/>
              </a:rPr>
              <a:t> M, </a:t>
            </a:r>
            <a:r>
              <a:rPr lang="en-US" sz="2100" dirty="0" err="1">
                <a:solidFill>
                  <a:srgbClr val="212121"/>
                </a:solidFill>
                <a:latin typeface="BlinkMacSystemFont"/>
              </a:rPr>
              <a:t>Bourne</a:t>
            </a:r>
            <a:r>
              <a:rPr lang="en-US" sz="2100" dirty="0">
                <a:solidFill>
                  <a:srgbClr val="212121"/>
                </a:solidFill>
                <a:latin typeface="BlinkMacSystemFont"/>
              </a:rPr>
              <a:t> T, </a:t>
            </a:r>
            <a:r>
              <a:rPr lang="en-US" sz="2100" dirty="0" err="1">
                <a:solidFill>
                  <a:srgbClr val="212121"/>
                </a:solidFill>
                <a:latin typeface="BlinkMacSystemFont"/>
              </a:rPr>
              <a:t>MacIntyre</a:t>
            </a:r>
            <a:r>
              <a:rPr lang="en-US" sz="2100" dirty="0">
                <a:solidFill>
                  <a:srgbClr val="212121"/>
                </a:solidFill>
                <a:latin typeface="BlinkMacSystemFont"/>
              </a:rPr>
              <a:t> DA, Rai R, Christiansen OB, </a:t>
            </a:r>
            <a:r>
              <a:rPr lang="en-US" sz="2100" dirty="0" err="1">
                <a:solidFill>
                  <a:srgbClr val="212121"/>
                </a:solidFill>
                <a:latin typeface="BlinkMacSystemFont"/>
              </a:rPr>
              <a:t>Sugiura</a:t>
            </a:r>
            <a:r>
              <a:rPr lang="en-US" sz="2100" dirty="0">
                <a:solidFill>
                  <a:srgbClr val="212121"/>
                </a:solidFill>
                <a:latin typeface="BlinkMacSystemFont"/>
              </a:rPr>
              <a:t>-Ogasawara M, Odendaal J, Devall AJ, Bennett PR, </a:t>
            </a:r>
            <a:r>
              <a:rPr lang="en-US" sz="2100" dirty="0" err="1">
                <a:solidFill>
                  <a:srgbClr val="212121"/>
                </a:solidFill>
                <a:latin typeface="BlinkMacSystemFont"/>
              </a:rPr>
              <a:t>Petrou</a:t>
            </a:r>
            <a:r>
              <a:rPr lang="en-US" sz="2100" dirty="0">
                <a:solidFill>
                  <a:srgbClr val="212121"/>
                </a:solidFill>
                <a:latin typeface="BlinkMacSystemFont"/>
              </a:rPr>
              <a:t> S, </a:t>
            </a:r>
            <a:r>
              <a:rPr lang="en-US" sz="2100" dirty="0" err="1">
                <a:solidFill>
                  <a:srgbClr val="212121"/>
                </a:solidFill>
                <a:latin typeface="BlinkMacSystemFont"/>
              </a:rPr>
              <a:t>Coomarasamy</a:t>
            </a:r>
            <a:r>
              <a:rPr lang="en-US" sz="2100" dirty="0">
                <a:solidFill>
                  <a:srgbClr val="212121"/>
                </a:solidFill>
                <a:latin typeface="BlinkMacSystemFont"/>
              </a:rPr>
              <a:t> </a:t>
            </a:r>
            <a:r>
              <a:rPr lang="en-US" sz="2100" dirty="0" err="1">
                <a:solidFill>
                  <a:srgbClr val="212121"/>
                </a:solidFill>
                <a:latin typeface="BlinkMacSystemFont"/>
              </a:rPr>
              <a:t>A</a:t>
            </a:r>
            <a:r>
              <a:rPr lang="en-US" dirty="0" err="1">
                <a:solidFill>
                  <a:srgbClr val="212121"/>
                </a:solidFill>
                <a:latin typeface="BlinkMacSystemFont"/>
              </a:rPr>
              <a:t>.</a:t>
            </a:r>
            <a:r>
              <a:rPr lang="en-US" b="1" dirty="0" err="1">
                <a:solidFill>
                  <a:srgbClr val="00B050"/>
                </a:solidFill>
                <a:latin typeface="BlinkMacSystemFont"/>
              </a:rPr>
              <a:t>Lancet</a:t>
            </a:r>
            <a:r>
              <a:rPr lang="en-US" b="1" dirty="0">
                <a:solidFill>
                  <a:srgbClr val="00B050"/>
                </a:solidFill>
                <a:latin typeface="BlinkMacSystemFont"/>
              </a:rPr>
              <a:t>. 2021 </a:t>
            </a:r>
            <a:r>
              <a:rPr lang="en-US" sz="2100" dirty="0">
                <a:solidFill>
                  <a:srgbClr val="4D8055"/>
                </a:solidFill>
                <a:latin typeface="BlinkMacSystemFont"/>
              </a:rPr>
              <a:t>May 1;397(10285):1658-1667. </a:t>
            </a:r>
            <a:r>
              <a:rPr lang="en-US" sz="2100" dirty="0" err="1">
                <a:solidFill>
                  <a:srgbClr val="4D8055"/>
                </a:solidFill>
                <a:latin typeface="BlinkMacSystemFont"/>
              </a:rPr>
              <a:t>doi</a:t>
            </a:r>
            <a:r>
              <a:rPr lang="en-US" sz="2100" dirty="0">
                <a:solidFill>
                  <a:srgbClr val="4D8055"/>
                </a:solidFill>
                <a:latin typeface="BlinkMacSystemFont"/>
              </a:rPr>
              <a:t>: 10.1016/S0140-6736(21)00682-6. </a:t>
            </a:r>
            <a:r>
              <a:rPr lang="en-US" sz="2100" dirty="0" err="1">
                <a:solidFill>
                  <a:srgbClr val="4D8055"/>
                </a:solidFill>
                <a:latin typeface="BlinkMacSystemFont"/>
              </a:rPr>
              <a:t>Epub</a:t>
            </a:r>
            <a:r>
              <a:rPr lang="en-US" sz="2100" dirty="0">
                <a:solidFill>
                  <a:srgbClr val="4D8055"/>
                </a:solidFill>
                <a:latin typeface="BlinkMacSystemFont"/>
              </a:rPr>
              <a:t> 2021 Apr 27.PMID: 33915094 Review.</a:t>
            </a:r>
          </a:p>
          <a:p>
            <a:pPr>
              <a:buFont typeface="Arial" panose="020B0604020202020204" pitchFamily="34" charset="0"/>
              <a:buChar char="•"/>
              <a:defRPr/>
            </a:pPr>
            <a:r>
              <a:rPr lang="en-US" sz="3000" b="1" dirty="0">
                <a:solidFill>
                  <a:srgbClr val="0070C0"/>
                </a:solidFill>
                <a:latin typeface="BlinkMacSystemFont"/>
                <a:hlinkClick r:id="rId6"/>
              </a:rPr>
              <a:t>Sporadic miscarriage: evidence to provide effective </a:t>
            </a:r>
            <a:r>
              <a:rPr lang="en-US" sz="3000" b="1" dirty="0" err="1">
                <a:solidFill>
                  <a:srgbClr val="0070C0"/>
                </a:solidFill>
                <a:latin typeface="BlinkMacSystemFont"/>
                <a:hlinkClick r:id="rId6"/>
              </a:rPr>
              <a:t>care</a:t>
            </a:r>
            <a:r>
              <a:rPr lang="en-US" b="1" dirty="0" err="1">
                <a:solidFill>
                  <a:srgbClr val="67AFBD"/>
                </a:solidFill>
                <a:latin typeface="BlinkMacSystemFont"/>
                <a:hlinkClick r:id="rId6"/>
              </a:rPr>
              <a:t>.</a:t>
            </a:r>
            <a:r>
              <a:rPr lang="en-US" sz="2100" dirty="0" err="1">
                <a:solidFill>
                  <a:srgbClr val="212121"/>
                </a:solidFill>
                <a:latin typeface="BlinkMacSystemFont"/>
              </a:rPr>
              <a:t>Coomarasamy</a:t>
            </a:r>
            <a:r>
              <a:rPr lang="en-US" sz="2100" dirty="0">
                <a:solidFill>
                  <a:srgbClr val="212121"/>
                </a:solidFill>
                <a:latin typeface="BlinkMacSystemFont"/>
              </a:rPr>
              <a:t> A, </a:t>
            </a:r>
            <a:r>
              <a:rPr lang="en-US" sz="2100" dirty="0" err="1">
                <a:solidFill>
                  <a:srgbClr val="212121"/>
                </a:solidFill>
                <a:latin typeface="BlinkMacSystemFont"/>
              </a:rPr>
              <a:t>Gallos</a:t>
            </a:r>
            <a:r>
              <a:rPr lang="en-US" sz="2100" dirty="0">
                <a:solidFill>
                  <a:srgbClr val="212121"/>
                </a:solidFill>
                <a:latin typeface="BlinkMacSystemFont"/>
              </a:rPr>
              <a:t> ID, </a:t>
            </a:r>
            <a:r>
              <a:rPr lang="en-US" sz="2100" dirty="0" err="1">
                <a:solidFill>
                  <a:srgbClr val="212121"/>
                </a:solidFill>
                <a:latin typeface="BlinkMacSystemFont"/>
              </a:rPr>
              <a:t>Papadopoulou</a:t>
            </a:r>
            <a:r>
              <a:rPr lang="en-US" sz="2100" dirty="0">
                <a:solidFill>
                  <a:srgbClr val="212121"/>
                </a:solidFill>
                <a:latin typeface="BlinkMacSystemFont"/>
              </a:rPr>
              <a:t> A, Dhillon-Smith RK, Al-</a:t>
            </a:r>
            <a:r>
              <a:rPr lang="en-US" sz="2100" dirty="0" err="1">
                <a:solidFill>
                  <a:srgbClr val="212121"/>
                </a:solidFill>
                <a:latin typeface="BlinkMacSystemFont"/>
              </a:rPr>
              <a:t>Memar</a:t>
            </a:r>
            <a:r>
              <a:rPr lang="en-US" sz="2100" dirty="0">
                <a:solidFill>
                  <a:srgbClr val="212121"/>
                </a:solidFill>
                <a:latin typeface="BlinkMacSystemFont"/>
              </a:rPr>
              <a:t> M, Brewin J, Christiansen OB, Stephenson MD, </a:t>
            </a:r>
            <a:r>
              <a:rPr lang="en-US" sz="2100" dirty="0" err="1">
                <a:solidFill>
                  <a:srgbClr val="212121"/>
                </a:solidFill>
                <a:latin typeface="BlinkMacSystemFont"/>
              </a:rPr>
              <a:t>Oladapo</a:t>
            </a:r>
            <a:r>
              <a:rPr lang="en-US" sz="2100" dirty="0">
                <a:solidFill>
                  <a:srgbClr val="212121"/>
                </a:solidFill>
                <a:latin typeface="BlinkMacSystemFont"/>
              </a:rPr>
              <a:t> OT, </a:t>
            </a:r>
            <a:r>
              <a:rPr lang="en-US" sz="2100" dirty="0" err="1">
                <a:solidFill>
                  <a:srgbClr val="212121"/>
                </a:solidFill>
                <a:latin typeface="BlinkMacSystemFont"/>
              </a:rPr>
              <a:t>Wijeyaratne</a:t>
            </a:r>
            <a:r>
              <a:rPr lang="en-US" sz="2100" dirty="0">
                <a:solidFill>
                  <a:srgbClr val="212121"/>
                </a:solidFill>
                <a:latin typeface="BlinkMacSystemFont"/>
              </a:rPr>
              <a:t> CN, Small R, Bennett PR, Regan L, </a:t>
            </a:r>
            <a:r>
              <a:rPr lang="en-US" sz="2100" dirty="0" err="1">
                <a:solidFill>
                  <a:srgbClr val="212121"/>
                </a:solidFill>
                <a:latin typeface="BlinkMacSystemFont"/>
              </a:rPr>
              <a:t>Goddijn</a:t>
            </a:r>
            <a:r>
              <a:rPr lang="en-US" sz="2100" dirty="0">
                <a:solidFill>
                  <a:srgbClr val="212121"/>
                </a:solidFill>
                <a:latin typeface="BlinkMacSystemFont"/>
              </a:rPr>
              <a:t> M, Devall AJ, </a:t>
            </a:r>
            <a:r>
              <a:rPr lang="en-US" sz="2100" dirty="0" err="1">
                <a:solidFill>
                  <a:srgbClr val="212121"/>
                </a:solidFill>
                <a:latin typeface="BlinkMacSystemFont"/>
              </a:rPr>
              <a:t>Bourne</a:t>
            </a:r>
            <a:r>
              <a:rPr lang="en-US" sz="2100" dirty="0">
                <a:solidFill>
                  <a:srgbClr val="212121"/>
                </a:solidFill>
                <a:latin typeface="BlinkMacSystemFont"/>
              </a:rPr>
              <a:t> T, </a:t>
            </a:r>
            <a:r>
              <a:rPr lang="en-US" sz="2100" dirty="0" err="1">
                <a:solidFill>
                  <a:srgbClr val="212121"/>
                </a:solidFill>
                <a:latin typeface="BlinkMacSystemFont"/>
              </a:rPr>
              <a:t>Brosens</a:t>
            </a:r>
            <a:r>
              <a:rPr lang="en-US" sz="2100" dirty="0">
                <a:solidFill>
                  <a:srgbClr val="212121"/>
                </a:solidFill>
                <a:latin typeface="BlinkMacSystemFont"/>
              </a:rPr>
              <a:t> JJ, </a:t>
            </a:r>
            <a:r>
              <a:rPr lang="en-US" sz="2100" dirty="0" err="1">
                <a:solidFill>
                  <a:srgbClr val="212121"/>
                </a:solidFill>
                <a:latin typeface="BlinkMacSystemFont"/>
              </a:rPr>
              <a:t>Quenby</a:t>
            </a:r>
            <a:r>
              <a:rPr lang="en-US" sz="2100" dirty="0">
                <a:solidFill>
                  <a:srgbClr val="212121"/>
                </a:solidFill>
                <a:latin typeface="BlinkMacSystemFont"/>
              </a:rPr>
              <a:t> </a:t>
            </a:r>
            <a:r>
              <a:rPr lang="en-US" sz="2100" dirty="0" err="1">
                <a:solidFill>
                  <a:srgbClr val="212121"/>
                </a:solidFill>
                <a:latin typeface="BlinkMacSystemFont"/>
              </a:rPr>
              <a:t>S</a:t>
            </a:r>
            <a:r>
              <a:rPr lang="en-US" dirty="0" err="1">
                <a:solidFill>
                  <a:srgbClr val="212121"/>
                </a:solidFill>
                <a:latin typeface="BlinkMacSystemFont"/>
              </a:rPr>
              <a:t>.</a:t>
            </a:r>
            <a:r>
              <a:rPr lang="en-US" sz="3000" b="1" dirty="0" err="1">
                <a:solidFill>
                  <a:srgbClr val="00B050"/>
                </a:solidFill>
                <a:latin typeface="BlinkMacSystemFont"/>
              </a:rPr>
              <a:t>Lancet</a:t>
            </a:r>
            <a:r>
              <a:rPr lang="en-US" sz="3000" b="1" dirty="0">
                <a:solidFill>
                  <a:srgbClr val="00B050"/>
                </a:solidFill>
                <a:latin typeface="BlinkMacSystemFont"/>
              </a:rPr>
              <a:t>. 2021 </a:t>
            </a:r>
            <a:r>
              <a:rPr lang="en-US" sz="2100" dirty="0">
                <a:solidFill>
                  <a:srgbClr val="4D8055"/>
                </a:solidFill>
                <a:latin typeface="BlinkMacSystemFont"/>
              </a:rPr>
              <a:t>May 1;397(10285):1668-1674. </a:t>
            </a:r>
            <a:r>
              <a:rPr lang="en-US" sz="2100" dirty="0" err="1">
                <a:solidFill>
                  <a:srgbClr val="4D8055"/>
                </a:solidFill>
                <a:latin typeface="BlinkMacSystemFont"/>
              </a:rPr>
              <a:t>doi</a:t>
            </a:r>
            <a:r>
              <a:rPr lang="en-US" sz="2100" dirty="0">
                <a:solidFill>
                  <a:srgbClr val="4D8055"/>
                </a:solidFill>
                <a:latin typeface="BlinkMacSystemFont"/>
              </a:rPr>
              <a:t>: 10.1016/S0140-6736(21)00683-8. </a:t>
            </a:r>
            <a:r>
              <a:rPr lang="en-US" sz="2100" dirty="0" err="1">
                <a:solidFill>
                  <a:srgbClr val="4D8055"/>
                </a:solidFill>
                <a:latin typeface="BlinkMacSystemFont"/>
              </a:rPr>
              <a:t>Epub</a:t>
            </a:r>
            <a:r>
              <a:rPr lang="en-US" sz="2100" dirty="0">
                <a:solidFill>
                  <a:srgbClr val="4D8055"/>
                </a:solidFill>
                <a:latin typeface="BlinkMacSystemFont"/>
              </a:rPr>
              <a:t> 2021 Apr 27.PMID: 33915095</a:t>
            </a:r>
          </a:p>
          <a:p>
            <a:pPr>
              <a:buFont typeface="Arial" panose="020B0604020202020204" pitchFamily="34" charset="0"/>
              <a:buChar char="•"/>
              <a:defRPr/>
            </a:pPr>
            <a:r>
              <a:rPr lang="en-US" sz="3000" b="1" dirty="0">
                <a:solidFill>
                  <a:srgbClr val="0070C0"/>
                </a:solidFill>
                <a:latin typeface="BlinkMacSystemFont"/>
                <a:hlinkClick r:id="rId7"/>
              </a:rPr>
              <a:t>Recurrent miscarriage: evidence to accelerate </a:t>
            </a:r>
            <a:r>
              <a:rPr lang="en-US" sz="3000" b="1" dirty="0" err="1">
                <a:solidFill>
                  <a:srgbClr val="0070C0"/>
                </a:solidFill>
                <a:latin typeface="BlinkMacSystemFont"/>
                <a:hlinkClick r:id="rId7"/>
              </a:rPr>
              <a:t>action</a:t>
            </a:r>
            <a:r>
              <a:rPr lang="en-US" dirty="0" err="1">
                <a:solidFill>
                  <a:srgbClr val="67AFBD"/>
                </a:solidFill>
                <a:latin typeface="BlinkMacSystemFont"/>
                <a:hlinkClick r:id="rId7"/>
              </a:rPr>
              <a:t>.</a:t>
            </a:r>
            <a:r>
              <a:rPr lang="en-US" sz="2100" dirty="0" err="1">
                <a:solidFill>
                  <a:srgbClr val="212121"/>
                </a:solidFill>
                <a:latin typeface="BlinkMacSystemFont"/>
              </a:rPr>
              <a:t>Coomarasamy</a:t>
            </a:r>
            <a:r>
              <a:rPr lang="en-US" sz="2100" dirty="0">
                <a:solidFill>
                  <a:srgbClr val="212121"/>
                </a:solidFill>
                <a:latin typeface="BlinkMacSystemFont"/>
              </a:rPr>
              <a:t> A, Dhillon-Smith RK, </a:t>
            </a:r>
            <a:r>
              <a:rPr lang="en-US" sz="2100" dirty="0" err="1">
                <a:solidFill>
                  <a:srgbClr val="212121"/>
                </a:solidFill>
                <a:latin typeface="BlinkMacSystemFont"/>
              </a:rPr>
              <a:t>Papadopoulou</a:t>
            </a:r>
            <a:r>
              <a:rPr lang="en-US" sz="2100" dirty="0">
                <a:solidFill>
                  <a:srgbClr val="212121"/>
                </a:solidFill>
                <a:latin typeface="BlinkMacSystemFont"/>
              </a:rPr>
              <a:t> A, Al-</a:t>
            </a:r>
            <a:r>
              <a:rPr lang="en-US" sz="2100" dirty="0" err="1">
                <a:solidFill>
                  <a:srgbClr val="212121"/>
                </a:solidFill>
                <a:latin typeface="BlinkMacSystemFont"/>
              </a:rPr>
              <a:t>Memar</a:t>
            </a:r>
            <a:r>
              <a:rPr lang="en-US" sz="2100" dirty="0">
                <a:solidFill>
                  <a:srgbClr val="212121"/>
                </a:solidFill>
                <a:latin typeface="BlinkMacSystemFont"/>
              </a:rPr>
              <a:t> M, Brewin J, Abrahams VM, Maheshwari A, Christiansen OB, Stephenson MD, </a:t>
            </a:r>
            <a:r>
              <a:rPr lang="en-US" sz="2100" dirty="0" err="1">
                <a:solidFill>
                  <a:srgbClr val="212121"/>
                </a:solidFill>
                <a:latin typeface="BlinkMacSystemFont"/>
              </a:rPr>
              <a:t>Goddijn</a:t>
            </a:r>
            <a:r>
              <a:rPr lang="en-US" sz="2100" dirty="0">
                <a:solidFill>
                  <a:srgbClr val="212121"/>
                </a:solidFill>
                <a:latin typeface="BlinkMacSystemFont"/>
              </a:rPr>
              <a:t> M, </a:t>
            </a:r>
            <a:r>
              <a:rPr lang="en-US" sz="2100" dirty="0" err="1">
                <a:solidFill>
                  <a:srgbClr val="212121"/>
                </a:solidFill>
                <a:latin typeface="BlinkMacSystemFont"/>
              </a:rPr>
              <a:t>Oladapo</a:t>
            </a:r>
            <a:r>
              <a:rPr lang="en-US" sz="2100" dirty="0">
                <a:solidFill>
                  <a:srgbClr val="212121"/>
                </a:solidFill>
                <a:latin typeface="BlinkMacSystemFont"/>
              </a:rPr>
              <a:t> OT, </a:t>
            </a:r>
            <a:r>
              <a:rPr lang="en-US" sz="2100" dirty="0" err="1">
                <a:solidFill>
                  <a:srgbClr val="212121"/>
                </a:solidFill>
                <a:latin typeface="BlinkMacSystemFont"/>
              </a:rPr>
              <a:t>Wijeyaratne</a:t>
            </a:r>
            <a:r>
              <a:rPr lang="en-US" sz="2100" dirty="0">
                <a:solidFill>
                  <a:srgbClr val="212121"/>
                </a:solidFill>
                <a:latin typeface="BlinkMacSystemFont"/>
              </a:rPr>
              <a:t> CN, Bick D, Shehata H, Small R, Bennett PR, Regan L, Rai R, </a:t>
            </a:r>
            <a:r>
              <a:rPr lang="en-US" sz="2100" dirty="0" err="1">
                <a:solidFill>
                  <a:srgbClr val="212121"/>
                </a:solidFill>
                <a:latin typeface="BlinkMacSystemFont"/>
              </a:rPr>
              <a:t>Bourne</a:t>
            </a:r>
            <a:r>
              <a:rPr lang="en-US" sz="2100" dirty="0">
                <a:solidFill>
                  <a:srgbClr val="212121"/>
                </a:solidFill>
                <a:latin typeface="BlinkMacSystemFont"/>
              </a:rPr>
              <a:t> T, Kaur R, Pickering O, </a:t>
            </a:r>
            <a:r>
              <a:rPr lang="en-US" sz="2100" dirty="0" err="1">
                <a:solidFill>
                  <a:srgbClr val="212121"/>
                </a:solidFill>
                <a:latin typeface="BlinkMacSystemFont"/>
              </a:rPr>
              <a:t>Brosens</a:t>
            </a:r>
            <a:r>
              <a:rPr lang="en-US" sz="2100" dirty="0">
                <a:solidFill>
                  <a:srgbClr val="212121"/>
                </a:solidFill>
                <a:latin typeface="BlinkMacSystemFont"/>
              </a:rPr>
              <a:t> JJ, Devall AJ, </a:t>
            </a:r>
            <a:r>
              <a:rPr lang="en-US" sz="2100" dirty="0" err="1">
                <a:solidFill>
                  <a:srgbClr val="212121"/>
                </a:solidFill>
                <a:latin typeface="BlinkMacSystemFont"/>
              </a:rPr>
              <a:t>Gallos</a:t>
            </a:r>
            <a:r>
              <a:rPr lang="en-US" sz="2100" dirty="0">
                <a:solidFill>
                  <a:srgbClr val="212121"/>
                </a:solidFill>
                <a:latin typeface="BlinkMacSystemFont"/>
              </a:rPr>
              <a:t> ID, </a:t>
            </a:r>
            <a:r>
              <a:rPr lang="en-US" sz="2100" dirty="0" err="1">
                <a:solidFill>
                  <a:srgbClr val="212121"/>
                </a:solidFill>
                <a:latin typeface="BlinkMacSystemFont"/>
              </a:rPr>
              <a:t>Quenby</a:t>
            </a:r>
            <a:r>
              <a:rPr lang="en-US" sz="2100" dirty="0">
                <a:solidFill>
                  <a:srgbClr val="212121"/>
                </a:solidFill>
                <a:latin typeface="BlinkMacSystemFont"/>
              </a:rPr>
              <a:t> </a:t>
            </a:r>
            <a:r>
              <a:rPr lang="en-US" sz="2100" dirty="0" err="1">
                <a:solidFill>
                  <a:srgbClr val="212121"/>
                </a:solidFill>
                <a:latin typeface="BlinkMacSystemFont"/>
              </a:rPr>
              <a:t>S</a:t>
            </a:r>
            <a:r>
              <a:rPr lang="en-US" sz="3000" dirty="0" err="1">
                <a:solidFill>
                  <a:srgbClr val="212121"/>
                </a:solidFill>
                <a:latin typeface="BlinkMacSystemFont"/>
              </a:rPr>
              <a:t>.</a:t>
            </a:r>
            <a:r>
              <a:rPr lang="en-US" sz="3000" b="1" dirty="0" err="1">
                <a:solidFill>
                  <a:srgbClr val="00B050"/>
                </a:solidFill>
                <a:latin typeface="BlinkMacSystemFont"/>
              </a:rPr>
              <a:t>Lancet</a:t>
            </a:r>
            <a:r>
              <a:rPr lang="en-US" sz="3000" b="1" dirty="0">
                <a:solidFill>
                  <a:srgbClr val="00B050"/>
                </a:solidFill>
                <a:latin typeface="BlinkMacSystemFont"/>
              </a:rPr>
              <a:t>. 2021 </a:t>
            </a:r>
            <a:r>
              <a:rPr lang="en-US" sz="2100" dirty="0">
                <a:solidFill>
                  <a:srgbClr val="4D8055"/>
                </a:solidFill>
                <a:latin typeface="BlinkMacSystemFont"/>
              </a:rPr>
              <a:t>May 1;397(10285):1675-1682. </a:t>
            </a:r>
            <a:r>
              <a:rPr lang="en-US" sz="2100" dirty="0" err="1">
                <a:solidFill>
                  <a:srgbClr val="4D8055"/>
                </a:solidFill>
                <a:latin typeface="BlinkMacSystemFont"/>
              </a:rPr>
              <a:t>doi</a:t>
            </a:r>
            <a:r>
              <a:rPr lang="en-US" sz="2100" dirty="0">
                <a:solidFill>
                  <a:srgbClr val="4D8055"/>
                </a:solidFill>
                <a:latin typeface="BlinkMacSystemFont"/>
              </a:rPr>
              <a:t>: 10.1016/S0140-6736(21)00681-4. </a:t>
            </a:r>
            <a:r>
              <a:rPr lang="en-US" sz="2100" dirty="0" err="1">
                <a:solidFill>
                  <a:srgbClr val="4D8055"/>
                </a:solidFill>
                <a:latin typeface="BlinkMacSystemFont"/>
              </a:rPr>
              <a:t>Epub</a:t>
            </a:r>
            <a:r>
              <a:rPr lang="en-US" sz="2100" dirty="0">
                <a:solidFill>
                  <a:srgbClr val="4D8055"/>
                </a:solidFill>
                <a:latin typeface="BlinkMacSystemFont"/>
              </a:rPr>
              <a:t> 2021 Apr 27.PMID: 33915096</a:t>
            </a:r>
          </a:p>
        </p:txBody>
      </p:sp>
      <p:pic>
        <p:nvPicPr>
          <p:cNvPr id="7" name="Picture 10" descr="LUKE CHUEH : THE MISCARRIAGE"/>
          <p:cNvPicPr>
            <a:picLocks noChangeAspect="1" noChangeArrowheads="1"/>
          </p:cNvPicPr>
          <p:nvPr/>
        </p:nvPicPr>
        <p:blipFill>
          <a:blip r:embed="rId8" cstate="print"/>
          <a:srcRect/>
          <a:stretch>
            <a:fillRect/>
          </a:stretch>
        </p:blipFill>
        <p:spPr bwMode="auto">
          <a:xfrm>
            <a:off x="15897225" y="8095828"/>
            <a:ext cx="2390775" cy="1914525"/>
          </a:xfrm>
          <a:prstGeom prst="rect">
            <a:avLst/>
          </a:prstGeom>
          <a:noFill/>
        </p:spPr>
      </p:pic>
      <p:pic>
        <p:nvPicPr>
          <p:cNvPr id="8" name="Picture 8" descr="דף הבית - החברה הישראלית לאורוגינקולוגיה ולריצפת האגן"/>
          <p:cNvPicPr>
            <a:picLocks noChangeAspect="1" noChangeArrowheads="1"/>
          </p:cNvPicPr>
          <p:nvPr/>
        </p:nvPicPr>
        <p:blipFill>
          <a:blip r:embed="rId9" cstate="print"/>
          <a:srcRect/>
          <a:stretch>
            <a:fillRect/>
          </a:stretch>
        </p:blipFill>
        <p:spPr bwMode="auto">
          <a:xfrm>
            <a:off x="0" y="0"/>
            <a:ext cx="4315010" cy="2767236"/>
          </a:xfrm>
          <a:prstGeom prst="rect">
            <a:avLst/>
          </a:prstGeom>
          <a:noFill/>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תמונה 31">
            <a:extLst>
              <a:ext uri="{FF2B5EF4-FFF2-40B4-BE49-F238E27FC236}">
                <a16:creationId xmlns:a16="http://schemas.microsoft.com/office/drawing/2014/main" xmlns="" id="{92829488-2811-4B0F-99E2-FAB2561B84C2}"/>
              </a:ext>
            </a:extLst>
          </p:cNvPr>
          <p:cNvPicPr>
            <a:picLocks noChangeAspect="1"/>
          </p:cNvPicPr>
          <p:nvPr/>
        </p:nvPicPr>
        <p:blipFill>
          <a:blip r:embed="rId3" cstate="print">
            <a:alphaModFix amt="40000"/>
          </a:blip>
          <a:stretch>
            <a:fillRect/>
          </a:stretch>
        </p:blipFill>
        <p:spPr>
          <a:xfrm>
            <a:off x="2286000" y="-4267"/>
            <a:ext cx="13716000" cy="10277553"/>
          </a:xfrm>
          <a:prstGeom prst="rect">
            <a:avLst/>
          </a:prstGeom>
          <a:effectLst>
            <a:reflection endPos="0" dist="50800" dir="5400000" sy="-100000" algn="bl" rotWithShape="0"/>
          </a:effectLst>
        </p:spPr>
      </p:pic>
      <p:sp>
        <p:nvSpPr>
          <p:cNvPr id="18" name="Text Placeholder 17">
            <a:extLst>
              <a:ext uri="{FF2B5EF4-FFF2-40B4-BE49-F238E27FC236}">
                <a16:creationId xmlns:a16="http://schemas.microsoft.com/office/drawing/2014/main" xmlns="" id="{179E4EC2-FF5F-43F8-85EA-A3E5055543EC}"/>
              </a:ext>
            </a:extLst>
          </p:cNvPr>
          <p:cNvSpPr>
            <a:spLocks noGrp="1"/>
          </p:cNvSpPr>
          <p:nvPr>
            <p:ph type="body" sz="quarter" idx="12"/>
          </p:nvPr>
        </p:nvSpPr>
        <p:spPr>
          <a:xfrm>
            <a:off x="3311352" y="4063380"/>
            <a:ext cx="11687175" cy="1445420"/>
          </a:xfrm>
        </p:spPr>
        <p:txBody>
          <a:bodyPr/>
          <a:lstStyle/>
          <a:p>
            <a:pPr>
              <a:defRPr/>
            </a:pPr>
            <a:r>
              <a:rPr lang="en-US" dirty="0"/>
              <a:t> </a:t>
            </a:r>
            <a:r>
              <a:rPr lang="en-US" sz="3600" b="1" dirty="0">
                <a:hlinkClick r:id="rId4"/>
              </a:rPr>
              <a:t>The psychological impact of early pregnancy </a:t>
            </a:r>
            <a:r>
              <a:rPr lang="en-US" sz="3600" b="1" dirty="0" err="1">
                <a:hlinkClick r:id="rId4"/>
              </a:rPr>
              <a:t>loss</a:t>
            </a:r>
            <a:r>
              <a:rPr lang="en-US" dirty="0" err="1">
                <a:hlinkClick r:id="rId4"/>
              </a:rPr>
              <a:t>.</a:t>
            </a:r>
            <a:r>
              <a:rPr lang="en-US" dirty="0" err="1"/>
              <a:t>Farren</a:t>
            </a:r>
            <a:r>
              <a:rPr lang="en-US" dirty="0"/>
              <a:t> J, Mitchell-Jones N, </a:t>
            </a:r>
            <a:r>
              <a:rPr lang="en-US" dirty="0" err="1"/>
              <a:t>Verbakel</a:t>
            </a:r>
            <a:r>
              <a:rPr lang="en-US" dirty="0"/>
              <a:t> JY, Timmerman D, </a:t>
            </a:r>
            <a:r>
              <a:rPr lang="en-US" dirty="0" err="1"/>
              <a:t>Jalmbrant</a:t>
            </a:r>
            <a:r>
              <a:rPr lang="en-US" dirty="0"/>
              <a:t> M, </a:t>
            </a:r>
            <a:r>
              <a:rPr lang="en-US" dirty="0" err="1"/>
              <a:t>Bourne</a:t>
            </a:r>
            <a:r>
              <a:rPr lang="en-US" dirty="0"/>
              <a:t> </a:t>
            </a:r>
            <a:r>
              <a:rPr lang="en-US" dirty="0" err="1"/>
              <a:t>T.</a:t>
            </a:r>
            <a:r>
              <a:rPr lang="en-US" sz="3600" b="1" dirty="0" err="1">
                <a:solidFill>
                  <a:srgbClr val="00B050"/>
                </a:solidFill>
              </a:rPr>
              <a:t>Hum</a:t>
            </a:r>
            <a:r>
              <a:rPr lang="en-US" sz="3600" b="1" dirty="0">
                <a:solidFill>
                  <a:srgbClr val="00B050"/>
                </a:solidFill>
              </a:rPr>
              <a:t> </a:t>
            </a:r>
            <a:r>
              <a:rPr lang="en-US" sz="3600" b="1" dirty="0" err="1">
                <a:solidFill>
                  <a:srgbClr val="00B050"/>
                </a:solidFill>
              </a:rPr>
              <a:t>Reprod</a:t>
            </a:r>
            <a:r>
              <a:rPr lang="en-US" sz="3600" b="1" dirty="0">
                <a:solidFill>
                  <a:srgbClr val="00B050"/>
                </a:solidFill>
              </a:rPr>
              <a:t> </a:t>
            </a:r>
            <a:r>
              <a:rPr lang="en-US" dirty="0"/>
              <a:t>Update. 2018 Nov 1;24(6):731-749. </a:t>
            </a:r>
            <a:r>
              <a:rPr lang="en-US" dirty="0" err="1"/>
              <a:t>doi</a:t>
            </a:r>
            <a:r>
              <a:rPr lang="en-US" dirty="0"/>
              <a:t>: 10.1093/</a:t>
            </a:r>
            <a:r>
              <a:rPr lang="en-US" dirty="0" err="1"/>
              <a:t>humupd</a:t>
            </a:r>
            <a:r>
              <a:rPr lang="en-US" dirty="0"/>
              <a:t>/dmy025.PMID: 30204882 </a:t>
            </a:r>
          </a:p>
        </p:txBody>
      </p:sp>
      <p:sp>
        <p:nvSpPr>
          <p:cNvPr id="38" name="כותרת 65">
            <a:extLst>
              <a:ext uri="{FF2B5EF4-FFF2-40B4-BE49-F238E27FC236}">
                <a16:creationId xmlns:a16="http://schemas.microsoft.com/office/drawing/2014/main" xmlns="" id="{FF81E986-6A77-4B3E-97B2-4363AF13EF88}"/>
              </a:ext>
            </a:extLst>
          </p:cNvPr>
          <p:cNvSpPr txBox="1">
            <a:spLocks/>
          </p:cNvSpPr>
          <p:nvPr/>
        </p:nvSpPr>
        <p:spPr>
          <a:xfrm>
            <a:off x="5476875" y="2845595"/>
            <a:ext cx="7572375" cy="1952625"/>
          </a:xfrm>
          <a:prstGeom prst="rect">
            <a:avLst/>
          </a:prstGeom>
        </p:spPr>
        <p:txBody>
          <a:bodyPr lIns="137160" tIns="68580" rIns="137160" bIns="68580"/>
          <a:lstStyle>
            <a:lvl1pPr algn="l" defTabSz="914400" rtl="1" eaLnBrk="1" latinLnBrk="0" hangingPunct="1">
              <a:lnSpc>
                <a:spcPct val="90000"/>
              </a:lnSpc>
              <a:spcBef>
                <a:spcPct val="0"/>
              </a:spcBef>
              <a:buNone/>
              <a:defRPr lang="en-US" sz="7200" kern="1200">
                <a:solidFill>
                  <a:schemeClr val="accent2">
                    <a:lumMod val="50000"/>
                  </a:schemeClr>
                </a:solidFill>
                <a:latin typeface="+mj-lt"/>
                <a:ea typeface="+mn-ea"/>
                <a:cs typeface="+mn-cs"/>
              </a:defRPr>
            </a:lvl1pPr>
          </a:lstStyle>
          <a:p>
            <a:pPr algn="r">
              <a:lnSpc>
                <a:spcPct val="150000"/>
              </a:lnSpc>
              <a:defRPr/>
            </a:pPr>
            <a:endParaRPr lang="he-IL" sz="9000" dirty="0">
              <a:solidFill>
                <a:schemeClr val="bg2">
                  <a:lumMod val="50000"/>
                </a:schemeClr>
              </a:solidFill>
              <a:latin typeface="Heebo" pitchFamily="2" charset="-79"/>
              <a:cs typeface="Heebo" pitchFamily="2" charset="-79"/>
            </a:endParaRPr>
          </a:p>
        </p:txBody>
      </p:sp>
      <p:sp>
        <p:nvSpPr>
          <p:cNvPr id="58373" name="TextBox 5">
            <a:extLst>
              <a:ext uri="{FF2B5EF4-FFF2-40B4-BE49-F238E27FC236}">
                <a16:creationId xmlns:a16="http://schemas.microsoft.com/office/drawing/2014/main" xmlns="" id="{E5050D72-3244-4155-B99C-E198B32892FC}"/>
              </a:ext>
            </a:extLst>
          </p:cNvPr>
          <p:cNvSpPr txBox="1">
            <a:spLocks noChangeArrowheads="1"/>
          </p:cNvSpPr>
          <p:nvPr/>
        </p:nvSpPr>
        <p:spPr bwMode="auto">
          <a:xfrm>
            <a:off x="3636169" y="316707"/>
            <a:ext cx="10017918" cy="37394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37160" tIns="68580" rIns="137160" bIns="6858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x-none" dirty="0">
                <a:solidFill>
                  <a:srgbClr val="0071BC"/>
                </a:solidFill>
                <a:latin typeface="BlinkMacSystemFont"/>
                <a:hlinkClick r:id="rId5"/>
              </a:rPr>
              <a:t/>
            </a:r>
            <a:br>
              <a:rPr lang="en-US" altLang="x-none" dirty="0">
                <a:solidFill>
                  <a:srgbClr val="0071BC"/>
                </a:solidFill>
                <a:latin typeface="BlinkMacSystemFont"/>
                <a:hlinkClick r:id="rId5"/>
              </a:rPr>
            </a:br>
            <a:r>
              <a:rPr lang="en-US" altLang="x-none" sz="3600" b="1" dirty="0">
                <a:solidFill>
                  <a:srgbClr val="0071BC"/>
                </a:solidFill>
                <a:latin typeface="BlinkMacSystemFont"/>
                <a:hlinkClick r:id="rId5"/>
              </a:rPr>
              <a:t>Posttraumatic stress, anxiety and depression following miscarriage and ectopic pregnancy: a multicenter, prospective, cohort </a:t>
            </a:r>
            <a:r>
              <a:rPr lang="en-US" altLang="x-none" sz="3600" b="1" dirty="0" err="1">
                <a:solidFill>
                  <a:srgbClr val="0071BC"/>
                </a:solidFill>
                <a:latin typeface="BlinkMacSystemFont"/>
                <a:hlinkClick r:id="rId5"/>
              </a:rPr>
              <a:t>study</a:t>
            </a:r>
            <a:r>
              <a:rPr lang="en-US" altLang="x-none" dirty="0" err="1">
                <a:solidFill>
                  <a:srgbClr val="0071BC"/>
                </a:solidFill>
                <a:latin typeface="BlinkMacSystemFont"/>
                <a:hlinkClick r:id="rId5"/>
              </a:rPr>
              <a:t>.</a:t>
            </a:r>
            <a:r>
              <a:rPr lang="en-US" altLang="x-none" dirty="0" err="1">
                <a:solidFill>
                  <a:srgbClr val="212121"/>
                </a:solidFill>
                <a:latin typeface="BlinkMacSystemFont"/>
              </a:rPr>
              <a:t>Farren</a:t>
            </a:r>
            <a:r>
              <a:rPr lang="en-US" altLang="x-none" dirty="0">
                <a:solidFill>
                  <a:srgbClr val="212121"/>
                </a:solidFill>
                <a:latin typeface="BlinkMacSystemFont"/>
              </a:rPr>
              <a:t> J, </a:t>
            </a:r>
            <a:r>
              <a:rPr lang="en-US" altLang="x-none" dirty="0" err="1">
                <a:solidFill>
                  <a:srgbClr val="212121"/>
                </a:solidFill>
                <a:latin typeface="BlinkMacSystemFont"/>
              </a:rPr>
              <a:t>Jalmbrant</a:t>
            </a:r>
            <a:r>
              <a:rPr lang="en-US" altLang="x-none" dirty="0">
                <a:solidFill>
                  <a:srgbClr val="212121"/>
                </a:solidFill>
                <a:latin typeface="BlinkMacSystemFont"/>
              </a:rPr>
              <a:t> M, </a:t>
            </a:r>
            <a:r>
              <a:rPr lang="en-US" altLang="x-none" dirty="0" err="1">
                <a:solidFill>
                  <a:srgbClr val="212121"/>
                </a:solidFill>
                <a:latin typeface="BlinkMacSystemFont"/>
              </a:rPr>
              <a:t>Falconieri</a:t>
            </a:r>
            <a:r>
              <a:rPr lang="en-US" altLang="x-none" dirty="0">
                <a:solidFill>
                  <a:srgbClr val="212121"/>
                </a:solidFill>
                <a:latin typeface="BlinkMacSystemFont"/>
              </a:rPr>
              <a:t> N, Mitchell-Jones N, </a:t>
            </a:r>
            <a:r>
              <a:rPr lang="en-US" altLang="x-none" dirty="0" err="1">
                <a:solidFill>
                  <a:srgbClr val="212121"/>
                </a:solidFill>
                <a:latin typeface="BlinkMacSystemFont"/>
              </a:rPr>
              <a:t>Bobdiwala</a:t>
            </a:r>
            <a:r>
              <a:rPr lang="en-US" altLang="x-none" dirty="0">
                <a:solidFill>
                  <a:srgbClr val="212121"/>
                </a:solidFill>
                <a:latin typeface="BlinkMacSystemFont"/>
              </a:rPr>
              <a:t> S, Al-</a:t>
            </a:r>
            <a:r>
              <a:rPr lang="en-US" altLang="x-none" dirty="0" err="1">
                <a:solidFill>
                  <a:srgbClr val="212121"/>
                </a:solidFill>
                <a:latin typeface="BlinkMacSystemFont"/>
              </a:rPr>
              <a:t>Memar</a:t>
            </a:r>
            <a:r>
              <a:rPr lang="en-US" altLang="x-none" dirty="0">
                <a:solidFill>
                  <a:srgbClr val="212121"/>
                </a:solidFill>
                <a:latin typeface="BlinkMacSystemFont"/>
              </a:rPr>
              <a:t> M, </a:t>
            </a:r>
            <a:r>
              <a:rPr lang="en-US" altLang="x-none" dirty="0" err="1">
                <a:solidFill>
                  <a:srgbClr val="212121"/>
                </a:solidFill>
                <a:latin typeface="BlinkMacSystemFont"/>
              </a:rPr>
              <a:t>Tapp</a:t>
            </a:r>
            <a:r>
              <a:rPr lang="en-US" altLang="x-none" dirty="0">
                <a:solidFill>
                  <a:srgbClr val="212121"/>
                </a:solidFill>
                <a:latin typeface="BlinkMacSystemFont"/>
              </a:rPr>
              <a:t> S, Van </a:t>
            </a:r>
            <a:r>
              <a:rPr lang="en-US" altLang="x-none" dirty="0" err="1">
                <a:solidFill>
                  <a:srgbClr val="212121"/>
                </a:solidFill>
                <a:latin typeface="BlinkMacSystemFont"/>
              </a:rPr>
              <a:t>Calster</a:t>
            </a:r>
            <a:r>
              <a:rPr lang="en-US" altLang="x-none" dirty="0">
                <a:solidFill>
                  <a:srgbClr val="212121"/>
                </a:solidFill>
                <a:latin typeface="BlinkMacSystemFont"/>
              </a:rPr>
              <a:t> B, </a:t>
            </a:r>
            <a:r>
              <a:rPr lang="en-US" altLang="x-none" dirty="0" err="1">
                <a:solidFill>
                  <a:srgbClr val="212121"/>
                </a:solidFill>
                <a:latin typeface="BlinkMacSystemFont"/>
              </a:rPr>
              <a:t>Wynants</a:t>
            </a:r>
            <a:r>
              <a:rPr lang="en-US" altLang="x-none" dirty="0">
                <a:solidFill>
                  <a:srgbClr val="212121"/>
                </a:solidFill>
                <a:latin typeface="BlinkMacSystemFont"/>
              </a:rPr>
              <a:t> L, Timmerman D, Bourne </a:t>
            </a:r>
            <a:r>
              <a:rPr lang="en-US" altLang="x-none" dirty="0" err="1">
                <a:solidFill>
                  <a:srgbClr val="212121"/>
                </a:solidFill>
                <a:latin typeface="BlinkMacSystemFont"/>
              </a:rPr>
              <a:t>T.</a:t>
            </a:r>
            <a:r>
              <a:rPr lang="en-US" altLang="x-none" dirty="0" err="1">
                <a:solidFill>
                  <a:srgbClr val="4D8055"/>
                </a:solidFill>
                <a:latin typeface="BlinkMacSystemFont"/>
              </a:rPr>
              <a:t>Am</a:t>
            </a:r>
            <a:r>
              <a:rPr lang="en-US" altLang="x-none" dirty="0">
                <a:solidFill>
                  <a:srgbClr val="4D8055"/>
                </a:solidFill>
                <a:latin typeface="BlinkMacSystemFont"/>
              </a:rPr>
              <a:t> J </a:t>
            </a:r>
            <a:r>
              <a:rPr lang="en-US" altLang="x-none" sz="3600" b="1" dirty="0" err="1">
                <a:solidFill>
                  <a:srgbClr val="00B050"/>
                </a:solidFill>
                <a:latin typeface="BlinkMacSystemFont"/>
              </a:rPr>
              <a:t>Obstet</a:t>
            </a:r>
            <a:r>
              <a:rPr lang="en-US" altLang="x-none" sz="3600" b="1" dirty="0">
                <a:solidFill>
                  <a:srgbClr val="00B050"/>
                </a:solidFill>
                <a:latin typeface="BlinkMacSystemFont"/>
              </a:rPr>
              <a:t> Gynecol. 2020 </a:t>
            </a:r>
            <a:r>
              <a:rPr lang="en-US" altLang="x-none" dirty="0">
                <a:solidFill>
                  <a:srgbClr val="4D8055"/>
                </a:solidFill>
                <a:latin typeface="BlinkMacSystemFont"/>
              </a:rPr>
              <a:t>Apr;222(4):367.e1-367.e22. </a:t>
            </a:r>
            <a:r>
              <a:rPr lang="en-US" altLang="x-none" dirty="0" err="1">
                <a:solidFill>
                  <a:srgbClr val="4D8055"/>
                </a:solidFill>
                <a:latin typeface="BlinkMacSystemFont"/>
              </a:rPr>
              <a:t>doi</a:t>
            </a:r>
            <a:r>
              <a:rPr lang="en-US" altLang="x-none" dirty="0">
                <a:solidFill>
                  <a:srgbClr val="4D8055"/>
                </a:solidFill>
                <a:latin typeface="BlinkMacSystemFont"/>
              </a:rPr>
              <a:t>: 10.1016/j.ajog.2019.10.102. </a:t>
            </a:r>
            <a:r>
              <a:rPr lang="en-US" altLang="x-none" dirty="0" err="1">
                <a:solidFill>
                  <a:srgbClr val="4D8055"/>
                </a:solidFill>
                <a:latin typeface="BlinkMacSystemFont"/>
              </a:rPr>
              <a:t>Epub</a:t>
            </a:r>
            <a:r>
              <a:rPr lang="en-US" altLang="x-none" dirty="0">
                <a:solidFill>
                  <a:srgbClr val="4D8055"/>
                </a:solidFill>
                <a:latin typeface="BlinkMacSystemFont"/>
              </a:rPr>
              <a:t> 2019 Dec 13.</a:t>
            </a:r>
          </a:p>
        </p:txBody>
      </p:sp>
      <p:sp>
        <p:nvSpPr>
          <p:cNvPr id="6" name="TextBox 5"/>
          <p:cNvSpPr txBox="1"/>
          <p:nvPr/>
        </p:nvSpPr>
        <p:spPr>
          <a:xfrm>
            <a:off x="3239344" y="6079604"/>
            <a:ext cx="13321480" cy="2308324"/>
          </a:xfrm>
          <a:prstGeom prst="rect">
            <a:avLst/>
          </a:prstGeom>
          <a:noFill/>
        </p:spPr>
        <p:txBody>
          <a:bodyPr wrap="square" rtlCol="1">
            <a:spAutoFit/>
          </a:bodyPr>
          <a:lstStyle/>
          <a:p>
            <a:r>
              <a:rPr lang="en-US" sz="3600" dirty="0" smtClean="0">
                <a:hlinkClick r:id="rId6"/>
              </a:rPr>
              <a:t>Differences in post-traumatic stress, anxiety and depression following miscarriage or ectopic pregnancy between women and their partners: multicenter prospective cohort </a:t>
            </a:r>
            <a:r>
              <a:rPr lang="en-US" sz="3600" dirty="0" err="1" smtClean="0">
                <a:hlinkClick r:id="rId6"/>
              </a:rPr>
              <a:t>study.</a:t>
            </a:r>
            <a:r>
              <a:rPr lang="en-US" sz="3600" dirty="0" err="1" smtClean="0"/>
              <a:t>Farren</a:t>
            </a:r>
            <a:r>
              <a:rPr lang="en-US" sz="3600" dirty="0" smtClean="0"/>
              <a:t> J, et al. Ultrasound </a:t>
            </a:r>
            <a:r>
              <a:rPr lang="en-US" sz="3600" dirty="0" err="1" smtClean="0"/>
              <a:t>Obstet</a:t>
            </a:r>
            <a:r>
              <a:rPr lang="en-US" sz="3600" dirty="0" smtClean="0"/>
              <a:t> Gynecol. 2021. PMID: 33032364</a:t>
            </a:r>
            <a:endParaRPr lang="en-US" sz="3600" dirty="0"/>
          </a:p>
        </p:txBody>
      </p:sp>
      <p:pic>
        <p:nvPicPr>
          <p:cNvPr id="7" name="Picture 10" descr="LUKE CHUEH : THE MISCARRIAGE"/>
          <p:cNvPicPr>
            <a:picLocks noChangeAspect="1" noChangeArrowheads="1"/>
          </p:cNvPicPr>
          <p:nvPr/>
        </p:nvPicPr>
        <p:blipFill>
          <a:blip r:embed="rId7" cstate="print"/>
          <a:srcRect/>
          <a:stretch>
            <a:fillRect/>
          </a:stretch>
        </p:blipFill>
        <p:spPr bwMode="auto">
          <a:xfrm>
            <a:off x="647056" y="1039044"/>
            <a:ext cx="2390775" cy="1914525"/>
          </a:xfrm>
          <a:prstGeom prst="rect">
            <a:avLst/>
          </a:prstGeom>
          <a:noFill/>
        </p:spPr>
      </p:pic>
      <p:pic>
        <p:nvPicPr>
          <p:cNvPr id="8" name="Picture 8" descr="דף הבית - החברה הישראלית לאורוגינקולוגיה ולריצפת האגן"/>
          <p:cNvPicPr>
            <a:picLocks noChangeAspect="1" noChangeArrowheads="1"/>
          </p:cNvPicPr>
          <p:nvPr/>
        </p:nvPicPr>
        <p:blipFill>
          <a:blip r:embed="rId8" cstate="print"/>
          <a:srcRect/>
          <a:stretch>
            <a:fillRect/>
          </a:stretch>
        </p:blipFill>
        <p:spPr bwMode="auto">
          <a:xfrm>
            <a:off x="13680504" y="895028"/>
            <a:ext cx="4315010" cy="2767236"/>
          </a:xfrm>
          <a:prstGeom prst="rect">
            <a:avLst/>
          </a:prstGeom>
          <a:noFill/>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0FDECE27-3EEC-8EE1-534E-C0A1858621AB}"/>
              </a:ext>
            </a:extLst>
          </p:cNvPr>
          <p:cNvSpPr>
            <a:spLocks noGrp="1"/>
          </p:cNvSpPr>
          <p:nvPr>
            <p:ph type="title"/>
          </p:nvPr>
        </p:nvSpPr>
        <p:spPr>
          <a:xfrm>
            <a:off x="3887416" y="606996"/>
            <a:ext cx="7772400" cy="2520280"/>
          </a:xfrm>
        </p:spPr>
        <p:txBody>
          <a:bodyPr/>
          <a:lstStyle/>
          <a:p>
            <a:pPr algn="ctr"/>
            <a:r>
              <a:rPr lang="he-IL" dirty="0" smtClean="0"/>
              <a:t>מרכז בדרכך</a:t>
            </a:r>
            <a:br>
              <a:rPr lang="he-IL" dirty="0" smtClean="0"/>
            </a:br>
            <a:r>
              <a:rPr lang="he-IL" dirty="0" smtClean="0"/>
              <a:t/>
            </a:r>
            <a:br>
              <a:rPr lang="he-IL" dirty="0" smtClean="0"/>
            </a:br>
            <a:endParaRPr lang="en-US" dirty="0"/>
          </a:p>
        </p:txBody>
      </p:sp>
      <p:sp>
        <p:nvSpPr>
          <p:cNvPr id="5124" name="AutoShape 4" descr="של 71 – שנתי ה - הכינוס הארצי התלת האיגוד הישראלי למיילדות וגינקולוגיה"/>
          <p:cNvSpPr>
            <a:spLocks noChangeAspect="1" noChangeArrowheads="1"/>
          </p:cNvSpPr>
          <p:nvPr/>
        </p:nvSpPr>
        <p:spPr bwMode="auto">
          <a:xfrm>
            <a:off x="18067338"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he-IL"/>
          </a:p>
        </p:txBody>
      </p:sp>
      <p:sp>
        <p:nvSpPr>
          <p:cNvPr id="5126" name="AutoShape 6" descr="של 71 – שנתי ה - הכינוס הארצי התלת האיגוד הישראלי למיילדות וגינקולוגיה"/>
          <p:cNvSpPr>
            <a:spLocks noChangeAspect="1" noChangeArrowheads="1"/>
          </p:cNvSpPr>
          <p:nvPr/>
        </p:nvSpPr>
        <p:spPr bwMode="auto">
          <a:xfrm>
            <a:off x="18067338"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he-IL"/>
          </a:p>
        </p:txBody>
      </p:sp>
      <p:pic>
        <p:nvPicPr>
          <p:cNvPr id="5128" name="Picture 8" descr="דף הבית - החברה הישראלית לאורוגינקולוגיה ולריצפת האגן"/>
          <p:cNvPicPr>
            <a:picLocks noChangeAspect="1" noChangeArrowheads="1"/>
          </p:cNvPicPr>
          <p:nvPr/>
        </p:nvPicPr>
        <p:blipFill>
          <a:blip r:embed="rId3" cstate="print"/>
          <a:srcRect/>
          <a:stretch>
            <a:fillRect/>
          </a:stretch>
        </p:blipFill>
        <p:spPr bwMode="auto">
          <a:xfrm>
            <a:off x="13972990" y="0"/>
            <a:ext cx="4315010" cy="2767236"/>
          </a:xfrm>
          <a:prstGeom prst="rect">
            <a:avLst/>
          </a:prstGeom>
          <a:noFill/>
        </p:spPr>
      </p:pic>
      <p:pic>
        <p:nvPicPr>
          <p:cNvPr id="5130" name="Picture 10" descr="LUKE CHUEH : THE MISCARRIAGE"/>
          <p:cNvPicPr>
            <a:picLocks noChangeAspect="1" noChangeArrowheads="1"/>
          </p:cNvPicPr>
          <p:nvPr/>
        </p:nvPicPr>
        <p:blipFill>
          <a:blip r:embed="rId4" cstate="print"/>
          <a:srcRect/>
          <a:stretch>
            <a:fillRect/>
          </a:stretch>
        </p:blipFill>
        <p:spPr bwMode="auto">
          <a:xfrm>
            <a:off x="7775848" y="7015708"/>
            <a:ext cx="2390775" cy="1914525"/>
          </a:xfrm>
          <a:prstGeom prst="rect">
            <a:avLst/>
          </a:prstGeom>
          <a:noFill/>
        </p:spPr>
      </p:pic>
      <p:pic>
        <p:nvPicPr>
          <p:cNvPr id="61442" name="Picture 2" descr="סימן שאלה תמונות PNG עם רקע שקוף | הורדה חינם ב- Lovepik.com"/>
          <p:cNvPicPr>
            <a:picLocks noChangeAspect="1" noChangeArrowheads="1"/>
          </p:cNvPicPr>
          <p:nvPr/>
        </p:nvPicPr>
        <p:blipFill>
          <a:blip r:embed="rId5" cstate="print"/>
          <a:srcRect/>
          <a:stretch>
            <a:fillRect/>
          </a:stretch>
        </p:blipFill>
        <p:spPr bwMode="auto">
          <a:xfrm>
            <a:off x="7127776" y="2911252"/>
            <a:ext cx="3654996" cy="3654997"/>
          </a:xfrm>
          <a:prstGeom prst="rect">
            <a:avLst/>
          </a:prstGeom>
          <a:noFill/>
        </p:spPr>
      </p:pic>
      <p:sp>
        <p:nvSpPr>
          <p:cNvPr id="11" name="TextBox 10"/>
          <p:cNvSpPr txBox="1"/>
          <p:nvPr/>
        </p:nvSpPr>
        <p:spPr>
          <a:xfrm>
            <a:off x="11160224" y="2983260"/>
            <a:ext cx="6480720" cy="6001643"/>
          </a:xfrm>
          <a:prstGeom prst="rect">
            <a:avLst/>
          </a:prstGeom>
          <a:noFill/>
        </p:spPr>
        <p:txBody>
          <a:bodyPr wrap="square" rtlCol="1">
            <a:spAutoFit/>
          </a:bodyPr>
          <a:lstStyle/>
          <a:p>
            <a:pPr algn="r" rtl="1">
              <a:buFont typeface="Arial" pitchFamily="34" charset="0"/>
              <a:buChar char="•"/>
            </a:pPr>
            <a:r>
              <a:rPr lang="he-IL" sz="4800" dirty="0" smtClean="0"/>
              <a:t>הריון כימי – לספור או לא</a:t>
            </a:r>
          </a:p>
          <a:p>
            <a:pPr algn="r" rtl="1">
              <a:buFont typeface="Arial" pitchFamily="34" charset="0"/>
              <a:buChar char="•"/>
            </a:pPr>
            <a:r>
              <a:rPr lang="he-IL" sz="4800" dirty="0" smtClean="0"/>
              <a:t>כשלון באימפלנטציה שוב ושוב – איך לספור</a:t>
            </a:r>
          </a:p>
          <a:p>
            <a:pPr algn="r" rtl="1">
              <a:buFont typeface="Arial" pitchFamily="34" charset="0"/>
              <a:buChar char="•"/>
            </a:pPr>
            <a:r>
              <a:rPr lang="he-IL" sz="4800" dirty="0" smtClean="0"/>
              <a:t>2 הפלות או 3 הפלות</a:t>
            </a:r>
          </a:p>
          <a:p>
            <a:pPr algn="r" rtl="1">
              <a:buFont typeface="Arial" pitchFamily="34" charset="0"/>
              <a:buChar char="•"/>
            </a:pPr>
            <a:r>
              <a:rPr lang="he-IL" sz="4800" dirty="0" smtClean="0"/>
              <a:t>טרומבופיליה – משמעותי או לא</a:t>
            </a:r>
          </a:p>
          <a:p>
            <a:pPr algn="r" rtl="1">
              <a:buFont typeface="Arial" pitchFamily="34" charset="0"/>
              <a:buChar char="•"/>
            </a:pPr>
            <a:r>
              <a:rPr lang="he-IL" sz="4800" dirty="0" smtClean="0"/>
              <a:t>פרוגסטרון</a:t>
            </a:r>
          </a:p>
          <a:p>
            <a:pPr algn="r" rtl="1">
              <a:buFont typeface="Arial" pitchFamily="34" charset="0"/>
              <a:buChar char="•"/>
            </a:pPr>
            <a:r>
              <a:rPr lang="he-IL" sz="4800" dirty="0" smtClean="0"/>
              <a:t>קלקסאן אמפירי</a:t>
            </a:r>
          </a:p>
        </p:txBody>
      </p:sp>
      <p:sp>
        <p:nvSpPr>
          <p:cNvPr id="12" name="Rectangle 11"/>
          <p:cNvSpPr/>
          <p:nvPr/>
        </p:nvSpPr>
        <p:spPr>
          <a:xfrm>
            <a:off x="503040" y="2695228"/>
            <a:ext cx="6480720" cy="6001643"/>
          </a:xfrm>
          <a:prstGeom prst="rect">
            <a:avLst/>
          </a:prstGeom>
        </p:spPr>
        <p:txBody>
          <a:bodyPr wrap="square">
            <a:spAutoFit/>
          </a:bodyPr>
          <a:lstStyle/>
          <a:p>
            <a:pPr algn="r" rtl="1">
              <a:buFont typeface="Arial" pitchFamily="34" charset="0"/>
              <a:buChar char="•"/>
            </a:pPr>
            <a:r>
              <a:rPr lang="he-IL" sz="4800" dirty="0" smtClean="0"/>
              <a:t>ויטמין </a:t>
            </a:r>
            <a:r>
              <a:rPr lang="en-US" sz="4800" dirty="0" smtClean="0"/>
              <a:t>D</a:t>
            </a:r>
            <a:endParaRPr lang="he-IL" sz="4800" dirty="0" smtClean="0"/>
          </a:p>
          <a:p>
            <a:pPr algn="r" rtl="1">
              <a:buFont typeface="Arial" pitchFamily="34" charset="0"/>
              <a:buChar char="•"/>
            </a:pPr>
            <a:r>
              <a:rPr lang="he-IL" sz="4800" dirty="0" smtClean="0"/>
              <a:t>קריוטיפ? צ'יפ? אקסום</a:t>
            </a:r>
          </a:p>
          <a:p>
            <a:pPr algn="r" rtl="1">
              <a:buFont typeface="Arial" pitchFamily="34" charset="0"/>
              <a:buChar char="•"/>
            </a:pPr>
            <a:r>
              <a:rPr lang="he-IL" sz="4800" dirty="0" smtClean="0"/>
              <a:t>פטוסקופיה</a:t>
            </a:r>
          </a:p>
          <a:p>
            <a:pPr algn="r" rtl="1">
              <a:buFont typeface="Arial" pitchFamily="34" charset="0"/>
              <a:buChar char="•"/>
            </a:pPr>
            <a:r>
              <a:rPr lang="he-IL" sz="4800" dirty="0" smtClean="0"/>
              <a:t>תרופתי/כירורגי</a:t>
            </a:r>
          </a:p>
          <a:p>
            <a:pPr algn="r" rtl="1">
              <a:buFont typeface="Arial" pitchFamily="34" charset="0"/>
              <a:buChar char="•"/>
            </a:pPr>
            <a:r>
              <a:rPr lang="he-IL" sz="4800" dirty="0" smtClean="0"/>
              <a:t>היסטרוסקופיה לסיום ההריון</a:t>
            </a:r>
          </a:p>
          <a:p>
            <a:pPr algn="r" rtl="1">
              <a:buFont typeface="Arial" pitchFamily="34" charset="0"/>
              <a:buChar char="•"/>
            </a:pPr>
            <a:r>
              <a:rPr lang="he-IL" sz="4800" dirty="0" smtClean="0"/>
              <a:t>מתי נתערב בשאלה של שארית</a:t>
            </a:r>
            <a:endParaRPr lang="he-IL" sz="4800" dirty="0"/>
          </a:p>
        </p:txBody>
      </p:sp>
    </p:spTree>
    <p:extLst>
      <p:ext uri="{BB962C8B-B14F-4D97-AF65-F5344CB8AC3E}">
        <p14:creationId xmlns:p14="http://schemas.microsoft.com/office/powerpoint/2010/main" xmlns="" val="197690975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0FDECE27-3EEC-8EE1-534E-C0A1858621AB}"/>
              </a:ext>
            </a:extLst>
          </p:cNvPr>
          <p:cNvSpPr>
            <a:spLocks noGrp="1"/>
          </p:cNvSpPr>
          <p:nvPr>
            <p:ph type="title"/>
          </p:nvPr>
        </p:nvSpPr>
        <p:spPr>
          <a:xfrm>
            <a:off x="3887416" y="606996"/>
            <a:ext cx="6408712" cy="720080"/>
          </a:xfrm>
        </p:spPr>
        <p:txBody>
          <a:bodyPr/>
          <a:lstStyle/>
          <a:p>
            <a:pPr algn="ctr"/>
            <a:r>
              <a:rPr lang="he-IL" dirty="0" smtClean="0"/>
              <a:t>מרכז בדרכך</a:t>
            </a:r>
            <a:br>
              <a:rPr lang="he-IL" dirty="0" smtClean="0"/>
            </a:br>
            <a:endParaRPr lang="en-US" dirty="0"/>
          </a:p>
        </p:txBody>
      </p:sp>
      <p:sp>
        <p:nvSpPr>
          <p:cNvPr id="5" name="Text Placeholder 4">
            <a:extLst>
              <a:ext uri="{FF2B5EF4-FFF2-40B4-BE49-F238E27FC236}">
                <a16:creationId xmlns:a16="http://schemas.microsoft.com/office/drawing/2014/main" xmlns="" id="{9BE8DD4A-CD6D-A5F4-DA73-1A709B49DAB0}"/>
              </a:ext>
            </a:extLst>
          </p:cNvPr>
          <p:cNvSpPr>
            <a:spLocks noGrp="1"/>
          </p:cNvSpPr>
          <p:nvPr>
            <p:ph type="body" sz="half" idx="4294967295"/>
          </p:nvPr>
        </p:nvSpPr>
        <p:spPr>
          <a:xfrm>
            <a:off x="5111552" y="2335188"/>
            <a:ext cx="8229600" cy="3240360"/>
          </a:xfrm>
        </p:spPr>
        <p:txBody>
          <a:bodyPr>
            <a:normAutofit/>
          </a:bodyPr>
          <a:lstStyle/>
          <a:p>
            <a:pPr algn="r" rtl="1"/>
            <a:r>
              <a:rPr lang="he-IL" dirty="0" smtClean="0"/>
              <a:t>אבל על דבר אחד כולנו מסכימים – זו טראומה</a:t>
            </a:r>
            <a:endParaRPr lang="en-US" dirty="0" smtClean="0"/>
          </a:p>
          <a:p>
            <a:pPr algn="r" rtl="1"/>
            <a:r>
              <a:rPr lang="he-IL" dirty="0" smtClean="0"/>
              <a:t>טראומה למטופלות </a:t>
            </a:r>
            <a:endParaRPr lang="en-US" dirty="0" smtClean="0"/>
          </a:p>
          <a:p>
            <a:pPr algn="r" rtl="1"/>
            <a:r>
              <a:rPr lang="he-IL" dirty="0" smtClean="0"/>
              <a:t>טראומה לבני זוג (בנות זוג)</a:t>
            </a:r>
            <a:endParaRPr lang="en-US" dirty="0" smtClean="0"/>
          </a:p>
          <a:p>
            <a:pPr algn="r" rtl="1"/>
            <a:r>
              <a:rPr lang="he-IL" dirty="0" smtClean="0"/>
              <a:t>טראומה למשפחה מסביב</a:t>
            </a:r>
            <a:endParaRPr lang="en-US" dirty="0" smtClean="0"/>
          </a:p>
          <a:p>
            <a:pPr algn="r" rtl="1"/>
            <a:r>
              <a:rPr lang="he-IL" dirty="0" smtClean="0"/>
              <a:t>ובל נשכח  גם טראומה לרופא/ה</a:t>
            </a:r>
            <a:endParaRPr lang="en-US" dirty="0"/>
          </a:p>
        </p:txBody>
      </p:sp>
      <p:pic>
        <p:nvPicPr>
          <p:cNvPr id="5122" name="Picture 2" descr="האיגוד הישראלי למיילדות וגינקולוגיה |"/>
          <p:cNvPicPr>
            <a:picLocks noChangeAspect="1" noChangeArrowheads="1"/>
          </p:cNvPicPr>
          <p:nvPr/>
        </p:nvPicPr>
        <p:blipFill>
          <a:blip r:embed="rId2" cstate="print"/>
          <a:srcRect/>
          <a:stretch>
            <a:fillRect/>
          </a:stretch>
        </p:blipFill>
        <p:spPr bwMode="auto">
          <a:xfrm>
            <a:off x="13104440" y="8126760"/>
            <a:ext cx="2160240" cy="2160240"/>
          </a:xfrm>
          <a:prstGeom prst="rect">
            <a:avLst/>
          </a:prstGeom>
          <a:noFill/>
        </p:spPr>
      </p:pic>
      <p:sp>
        <p:nvSpPr>
          <p:cNvPr id="5124" name="AutoShape 4" descr="של 71 – שנתי ה - הכינוס הארצי התלת האיגוד הישראלי למיילדות וגינקולוגיה"/>
          <p:cNvSpPr>
            <a:spLocks noChangeAspect="1" noChangeArrowheads="1"/>
          </p:cNvSpPr>
          <p:nvPr/>
        </p:nvSpPr>
        <p:spPr bwMode="auto">
          <a:xfrm>
            <a:off x="18067338"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he-IL"/>
          </a:p>
        </p:txBody>
      </p:sp>
      <p:sp>
        <p:nvSpPr>
          <p:cNvPr id="5126" name="AutoShape 6" descr="של 71 – שנתי ה - הכינוס הארצי התלת האיגוד הישראלי למיילדות וגינקולוגיה"/>
          <p:cNvSpPr>
            <a:spLocks noChangeAspect="1" noChangeArrowheads="1"/>
          </p:cNvSpPr>
          <p:nvPr/>
        </p:nvSpPr>
        <p:spPr bwMode="auto">
          <a:xfrm>
            <a:off x="18067338"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he-IL"/>
          </a:p>
        </p:txBody>
      </p:sp>
      <p:pic>
        <p:nvPicPr>
          <p:cNvPr id="5128" name="Picture 8" descr="דף הבית - החברה הישראלית לאורוגינקולוגיה ולריצפת האגן"/>
          <p:cNvPicPr>
            <a:picLocks noChangeAspect="1" noChangeArrowheads="1"/>
          </p:cNvPicPr>
          <p:nvPr/>
        </p:nvPicPr>
        <p:blipFill>
          <a:blip r:embed="rId3" cstate="print"/>
          <a:srcRect/>
          <a:stretch>
            <a:fillRect/>
          </a:stretch>
        </p:blipFill>
        <p:spPr bwMode="auto">
          <a:xfrm>
            <a:off x="13972990" y="0"/>
            <a:ext cx="4315010" cy="2767236"/>
          </a:xfrm>
          <a:prstGeom prst="rect">
            <a:avLst/>
          </a:prstGeom>
          <a:noFill/>
        </p:spPr>
      </p:pic>
      <p:pic>
        <p:nvPicPr>
          <p:cNvPr id="5130" name="Picture 10" descr="LUKE CHUEH : THE MISCARRIAGE"/>
          <p:cNvPicPr>
            <a:picLocks noChangeAspect="1" noChangeArrowheads="1"/>
          </p:cNvPicPr>
          <p:nvPr/>
        </p:nvPicPr>
        <p:blipFill>
          <a:blip r:embed="rId4" cstate="print"/>
          <a:srcRect/>
          <a:stretch>
            <a:fillRect/>
          </a:stretch>
        </p:blipFill>
        <p:spPr bwMode="auto">
          <a:xfrm>
            <a:off x="12816408" y="8372475"/>
            <a:ext cx="2390775" cy="1914525"/>
          </a:xfrm>
          <a:prstGeom prst="rect">
            <a:avLst/>
          </a:prstGeom>
          <a:noFill/>
        </p:spPr>
      </p:pic>
      <p:sp>
        <p:nvSpPr>
          <p:cNvPr id="9" name="Rectangle 8"/>
          <p:cNvSpPr/>
          <p:nvPr/>
        </p:nvSpPr>
        <p:spPr>
          <a:xfrm>
            <a:off x="575048" y="5359524"/>
            <a:ext cx="11953328" cy="3754874"/>
          </a:xfrm>
          <a:prstGeom prst="rect">
            <a:avLst/>
          </a:prstGeom>
        </p:spPr>
        <p:txBody>
          <a:bodyPr wrap="square">
            <a:spAutoFit/>
          </a:bodyPr>
          <a:lstStyle/>
          <a:p>
            <a:r>
              <a:rPr lang="en-US" sz="3200" b="1" dirty="0" smtClean="0"/>
              <a:t>Factors affecting the emotional wellbeing of women and men who experience miscarriage in hospital settings: a scoping review</a:t>
            </a:r>
          </a:p>
          <a:p>
            <a:r>
              <a:rPr lang="en-US" dirty="0" smtClean="0">
                <a:hlinkClick r:id="rId5"/>
              </a:rPr>
              <a:t>Martina </a:t>
            </a:r>
            <a:r>
              <a:rPr lang="en-US" dirty="0" err="1" smtClean="0">
                <a:hlinkClick r:id="rId5"/>
              </a:rPr>
              <a:t>Galeotti</a:t>
            </a:r>
            <a:r>
              <a:rPr lang="en-US" baseline="30000" dirty="0" smtClean="0"/>
              <a:t> </a:t>
            </a:r>
            <a:r>
              <a:rPr lang="en-US" baseline="30000" dirty="0" smtClean="0">
                <a:hlinkClick r:id="rId6" tooltip="School of Nursing &amp; Midwifery, Queen's University Belfast, Belfast, Northern Ireland, UK. mgaleotti01@qub.ac.uk."/>
              </a:rPr>
              <a:t>1</a:t>
            </a:r>
            <a:r>
              <a:rPr lang="en-US" dirty="0" smtClean="0"/>
              <a:t>, </a:t>
            </a:r>
            <a:r>
              <a:rPr lang="en-US" dirty="0" smtClean="0">
                <a:hlinkClick r:id="rId7"/>
              </a:rPr>
              <a:t>Gary Mitchell</a:t>
            </a:r>
            <a:r>
              <a:rPr lang="en-US" baseline="30000" dirty="0" smtClean="0"/>
              <a:t> </a:t>
            </a:r>
            <a:r>
              <a:rPr lang="en-US" baseline="30000" dirty="0" smtClean="0">
                <a:hlinkClick r:id="rId6" tooltip="School of Nursing &amp; Midwifery, Queen's University Belfast, Belfast, Northern Ireland, UK."/>
              </a:rPr>
              <a:t>2</a:t>
            </a:r>
            <a:r>
              <a:rPr lang="en-US" dirty="0" smtClean="0"/>
              <a:t>, </a:t>
            </a:r>
            <a:r>
              <a:rPr lang="en-US" dirty="0" smtClean="0">
                <a:hlinkClick r:id="rId8"/>
              </a:rPr>
              <a:t>Mark Tomlinson</a:t>
            </a:r>
            <a:r>
              <a:rPr lang="en-US" baseline="30000" dirty="0" smtClean="0"/>
              <a:t> </a:t>
            </a:r>
            <a:r>
              <a:rPr lang="en-US" baseline="30000" dirty="0" smtClean="0">
                <a:hlinkClick r:id="rId6" tooltip="School of Nursing &amp; Midwifery, Queen's University Belfast, Belfast, Northern Ireland, UK."/>
              </a:rPr>
              <a:t>2</a:t>
            </a:r>
            <a:r>
              <a:rPr lang="en-US" baseline="30000" dirty="0" smtClean="0"/>
              <a:t> </a:t>
            </a:r>
            <a:r>
              <a:rPr lang="en-US" baseline="30000" dirty="0" smtClean="0">
                <a:hlinkClick r:id="rId6" tooltip="Institute for Life Course Health Research, Department of Global Health, Stellenbosch University, Cape Town, South Africa."/>
              </a:rPr>
              <a:t>3</a:t>
            </a:r>
            <a:r>
              <a:rPr lang="en-US" dirty="0" smtClean="0"/>
              <a:t>, </a:t>
            </a:r>
            <a:r>
              <a:rPr lang="en-US" dirty="0" err="1" smtClean="0">
                <a:hlinkClick r:id="rId9"/>
              </a:rPr>
              <a:t>Áine</a:t>
            </a:r>
            <a:r>
              <a:rPr lang="en-US" dirty="0" smtClean="0">
                <a:hlinkClick r:id="rId9"/>
              </a:rPr>
              <a:t> </a:t>
            </a:r>
            <a:r>
              <a:rPr lang="en-US" dirty="0" err="1" smtClean="0">
                <a:hlinkClick r:id="rId9"/>
              </a:rPr>
              <a:t>Aventin</a:t>
            </a:r>
            <a:r>
              <a:rPr lang="en-US" baseline="30000" dirty="0" smtClean="0"/>
              <a:t> </a:t>
            </a:r>
            <a:r>
              <a:rPr lang="en-US" baseline="30000" dirty="0" smtClean="0">
                <a:hlinkClick r:id="rId6" tooltip="School of Nursing &amp; Midwifery, Queen's University Belfast, Belfast, Northern Ireland, UK."/>
              </a:rPr>
              <a:t>2</a:t>
            </a:r>
            <a:r>
              <a:rPr lang="en-US" baseline="30000" dirty="0" smtClean="0"/>
              <a:t> </a:t>
            </a:r>
            <a:r>
              <a:rPr lang="en-US" dirty="0" smtClean="0"/>
              <a:t/>
            </a:r>
            <a:br>
              <a:rPr lang="en-US" dirty="0" smtClean="0"/>
            </a:br>
            <a:r>
              <a:rPr lang="en-US" dirty="0" smtClean="0"/>
              <a:t>BMC Pregnancy Childbirth</a:t>
            </a:r>
            <a:endParaRPr lang="en-US" cap="small" dirty="0" smtClean="0"/>
          </a:p>
          <a:p>
            <a:r>
              <a:rPr lang="en-US" dirty="0" smtClean="0"/>
              <a:t>. 2022 Mar 31;22(1):270.</a:t>
            </a:r>
          </a:p>
          <a:p>
            <a:r>
              <a:rPr lang="en-US" dirty="0" smtClean="0"/>
              <a:t> </a:t>
            </a:r>
            <a:r>
              <a:rPr lang="en-US" dirty="0" err="1" smtClean="0"/>
              <a:t>doi</a:t>
            </a:r>
            <a:r>
              <a:rPr lang="en-US" dirty="0" smtClean="0"/>
              <a:t>: 10.1186/s12884-022-04585-3.</a:t>
            </a:r>
            <a:endParaRPr lang="en-US" baseline="30000" dirty="0" smtClean="0"/>
          </a:p>
          <a:p>
            <a:endParaRPr lang="en-US" baseline="30000" dirty="0" smtClean="0"/>
          </a:p>
          <a:p>
            <a:endParaRPr lang="en-US" baseline="30000" dirty="0" smtClean="0"/>
          </a:p>
          <a:p>
            <a:endParaRPr lang="en-US" baseline="30000" dirty="0" smtClean="0"/>
          </a:p>
          <a:p>
            <a:endParaRPr lang="en-US" baseline="30000" dirty="0" smtClean="0"/>
          </a:p>
          <a:p>
            <a:endParaRPr lang="en-US" baseline="30000" dirty="0" smtClean="0"/>
          </a:p>
          <a:p>
            <a:endParaRPr lang="en-US" baseline="30000" dirty="0" smtClean="0"/>
          </a:p>
          <a:p>
            <a:endParaRPr lang="en-US" baseline="30000" dirty="0" smtClean="0"/>
          </a:p>
          <a:p>
            <a:endParaRPr lang="en-US" dirty="0"/>
          </a:p>
        </p:txBody>
      </p:sp>
    </p:spTree>
    <p:extLst>
      <p:ext uri="{BB962C8B-B14F-4D97-AF65-F5344CB8AC3E}">
        <p14:creationId xmlns:p14="http://schemas.microsoft.com/office/powerpoint/2010/main" xmlns="" val="197690975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0FDECE27-3EEC-8EE1-534E-C0A1858621AB}"/>
              </a:ext>
            </a:extLst>
          </p:cNvPr>
          <p:cNvSpPr>
            <a:spLocks noGrp="1"/>
          </p:cNvSpPr>
          <p:nvPr>
            <p:ph type="title"/>
          </p:nvPr>
        </p:nvSpPr>
        <p:spPr>
          <a:xfrm>
            <a:off x="3887416" y="0"/>
            <a:ext cx="7772400" cy="2520280"/>
          </a:xfrm>
        </p:spPr>
        <p:txBody>
          <a:bodyPr/>
          <a:lstStyle/>
          <a:p>
            <a:pPr algn="ctr"/>
            <a:r>
              <a:rPr lang="he-IL" dirty="0" smtClean="0"/>
              <a:t>מרכז בדרכך</a:t>
            </a:r>
            <a:br>
              <a:rPr lang="he-IL" dirty="0" smtClean="0"/>
            </a:br>
            <a:r>
              <a:rPr lang="he-IL" dirty="0" smtClean="0"/>
              <a:t> </a:t>
            </a:r>
            <a:br>
              <a:rPr lang="he-IL" dirty="0" smtClean="0"/>
            </a:br>
            <a:endParaRPr lang="en-US" dirty="0"/>
          </a:p>
        </p:txBody>
      </p:sp>
      <p:sp>
        <p:nvSpPr>
          <p:cNvPr id="5" name="Text Placeholder 4">
            <a:extLst>
              <a:ext uri="{FF2B5EF4-FFF2-40B4-BE49-F238E27FC236}">
                <a16:creationId xmlns:a16="http://schemas.microsoft.com/office/drawing/2014/main" xmlns="" id="{9BE8DD4A-CD6D-A5F4-DA73-1A709B49DAB0}"/>
              </a:ext>
            </a:extLst>
          </p:cNvPr>
          <p:cNvSpPr>
            <a:spLocks noGrp="1"/>
          </p:cNvSpPr>
          <p:nvPr>
            <p:ph type="body" sz="half" idx="4294967295"/>
          </p:nvPr>
        </p:nvSpPr>
        <p:spPr>
          <a:xfrm>
            <a:off x="647056" y="3703340"/>
            <a:ext cx="16777864" cy="4691063"/>
          </a:xfrm>
        </p:spPr>
        <p:txBody>
          <a:bodyPr>
            <a:normAutofit/>
          </a:bodyPr>
          <a:lstStyle/>
          <a:p>
            <a:pPr>
              <a:buNone/>
            </a:pPr>
            <a:endParaRPr lang="en-US" dirty="0" smtClean="0"/>
          </a:p>
          <a:p>
            <a:pPr>
              <a:buNone/>
            </a:pPr>
            <a:r>
              <a:rPr lang="he-IL" dirty="0" smtClean="0"/>
              <a:t> </a:t>
            </a:r>
            <a:endParaRPr lang="en-US" dirty="0" smtClean="0"/>
          </a:p>
          <a:p>
            <a:pPr>
              <a:buNone/>
            </a:pPr>
            <a:endParaRPr lang="en-US" dirty="0" smtClean="0"/>
          </a:p>
          <a:p>
            <a:pPr>
              <a:buNone/>
            </a:pPr>
            <a:r>
              <a:rPr lang="en-US" dirty="0" smtClean="0"/>
              <a:t>The emotional impact of a miscarriage can vary and may include feelings of sadness, grief, guilt, or isolation. It is important for individuals who have experienced a miscarriage to seek emotional support and care as needed. This may include talking with a healthcare provider or mental health professional, joining a support group, or confiding in trusted friends and family members.</a:t>
            </a:r>
          </a:p>
          <a:p>
            <a:pPr>
              <a:buNone/>
            </a:pPr>
            <a:endParaRPr lang="en-US" dirty="0"/>
          </a:p>
        </p:txBody>
      </p:sp>
      <p:pic>
        <p:nvPicPr>
          <p:cNvPr id="5122" name="Picture 2" descr="האיגוד הישראלי למיילדות וגינקולוגיה |"/>
          <p:cNvPicPr>
            <a:picLocks noChangeAspect="1" noChangeArrowheads="1"/>
          </p:cNvPicPr>
          <p:nvPr/>
        </p:nvPicPr>
        <p:blipFill>
          <a:blip r:embed="rId2" cstate="print"/>
          <a:srcRect/>
          <a:stretch>
            <a:fillRect/>
          </a:stretch>
        </p:blipFill>
        <p:spPr bwMode="auto">
          <a:xfrm>
            <a:off x="13104440" y="8126760"/>
            <a:ext cx="2160240" cy="2160240"/>
          </a:xfrm>
          <a:prstGeom prst="rect">
            <a:avLst/>
          </a:prstGeom>
          <a:noFill/>
        </p:spPr>
      </p:pic>
      <p:sp>
        <p:nvSpPr>
          <p:cNvPr id="5124" name="AutoShape 4" descr="של 71 – שנתי ה - הכינוס הארצי התלת האיגוד הישראלי למיילדות וגינקולוגיה"/>
          <p:cNvSpPr>
            <a:spLocks noChangeAspect="1" noChangeArrowheads="1"/>
          </p:cNvSpPr>
          <p:nvPr/>
        </p:nvSpPr>
        <p:spPr bwMode="auto">
          <a:xfrm>
            <a:off x="18067338"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he-IL"/>
          </a:p>
        </p:txBody>
      </p:sp>
      <p:sp>
        <p:nvSpPr>
          <p:cNvPr id="5126" name="AutoShape 6" descr="של 71 – שנתי ה - הכינוס הארצי התלת האיגוד הישראלי למיילדות וגינקולוגיה"/>
          <p:cNvSpPr>
            <a:spLocks noChangeAspect="1" noChangeArrowheads="1"/>
          </p:cNvSpPr>
          <p:nvPr/>
        </p:nvSpPr>
        <p:spPr bwMode="auto">
          <a:xfrm>
            <a:off x="18067338"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he-IL"/>
          </a:p>
        </p:txBody>
      </p:sp>
      <p:pic>
        <p:nvPicPr>
          <p:cNvPr id="5128" name="Picture 8" descr="דף הבית - החברה הישראלית לאורוגינקולוגיה ולריצפת האגן"/>
          <p:cNvPicPr>
            <a:picLocks noChangeAspect="1" noChangeArrowheads="1"/>
          </p:cNvPicPr>
          <p:nvPr/>
        </p:nvPicPr>
        <p:blipFill>
          <a:blip r:embed="rId3" cstate="print"/>
          <a:srcRect/>
          <a:stretch>
            <a:fillRect/>
          </a:stretch>
        </p:blipFill>
        <p:spPr bwMode="auto">
          <a:xfrm>
            <a:off x="13972990" y="0"/>
            <a:ext cx="4315010" cy="2767236"/>
          </a:xfrm>
          <a:prstGeom prst="rect">
            <a:avLst/>
          </a:prstGeom>
          <a:noFill/>
        </p:spPr>
      </p:pic>
      <p:pic>
        <p:nvPicPr>
          <p:cNvPr id="5130" name="Picture 10" descr="LUKE CHUEH : THE MISCARRIAGE"/>
          <p:cNvPicPr>
            <a:picLocks noChangeAspect="1" noChangeArrowheads="1"/>
          </p:cNvPicPr>
          <p:nvPr/>
        </p:nvPicPr>
        <p:blipFill>
          <a:blip r:embed="rId4" cstate="print"/>
          <a:srcRect/>
          <a:stretch>
            <a:fillRect/>
          </a:stretch>
        </p:blipFill>
        <p:spPr bwMode="auto">
          <a:xfrm>
            <a:off x="12816408" y="8372475"/>
            <a:ext cx="2390775" cy="1914525"/>
          </a:xfrm>
          <a:prstGeom prst="rect">
            <a:avLst/>
          </a:prstGeom>
          <a:noFill/>
        </p:spPr>
      </p:pic>
      <p:pic>
        <p:nvPicPr>
          <p:cNvPr id="56322" name="Picture 2" descr="How does Chat GPT work? | ATRIA Innovation"/>
          <p:cNvPicPr>
            <a:picLocks noChangeAspect="1" noChangeArrowheads="1"/>
          </p:cNvPicPr>
          <p:nvPr/>
        </p:nvPicPr>
        <p:blipFill>
          <a:blip r:embed="rId5" cstate="print"/>
          <a:srcRect/>
          <a:stretch>
            <a:fillRect/>
          </a:stretch>
        </p:blipFill>
        <p:spPr bwMode="auto">
          <a:xfrm>
            <a:off x="1727176" y="1903140"/>
            <a:ext cx="4295934" cy="2684959"/>
          </a:xfrm>
          <a:prstGeom prst="rect">
            <a:avLst/>
          </a:prstGeom>
          <a:noFill/>
        </p:spPr>
      </p:pic>
      <p:sp>
        <p:nvSpPr>
          <p:cNvPr id="56323" name="Rectangle 3"/>
          <p:cNvSpPr>
            <a:spLocks noChangeArrowheads="1"/>
          </p:cNvSpPr>
          <p:nvPr/>
        </p:nvSpPr>
        <p:spPr bwMode="auto">
          <a:xfrm>
            <a:off x="7199785" y="1960477"/>
            <a:ext cx="7056784" cy="2646782"/>
          </a:xfrm>
          <a:prstGeom prst="rect">
            <a:avLst/>
          </a:prstGeom>
          <a:solidFill>
            <a:srgbClr val="FFFFFF"/>
          </a:solidFill>
          <a:ln w="9525">
            <a:noFill/>
            <a:miter lim="800000"/>
            <a:headEnd/>
            <a:tailEnd/>
          </a:ln>
          <a:effectLst/>
        </p:spPr>
        <p:txBody>
          <a:bodyPr vert="horz" wrap="square" lIns="0" tIns="152352" rIns="0" bIns="152352" numCol="1" anchor="ctr" anchorCtr="0" compatLnSpc="1">
            <a:prstTxWarp prst="textNoShape">
              <a:avLst/>
            </a:prstTxWarp>
            <a:spAutoFit/>
          </a:bodyPr>
          <a:lstStyle/>
          <a:p>
            <a:pPr marL="0" marR="0" lvl="0" indent="0" algn="l" defTabSz="914400" rtl="1" eaLnBrk="1" fontAlgn="base" latinLnBrk="0" hangingPunct="1">
              <a:lnSpc>
                <a:spcPct val="100000"/>
              </a:lnSpc>
              <a:spcBef>
                <a:spcPct val="0"/>
              </a:spcBef>
              <a:spcAft>
                <a:spcPct val="0"/>
              </a:spcAft>
              <a:buClrTx/>
              <a:buSzTx/>
              <a:buFontTx/>
              <a:buNone/>
              <a:tabLst/>
            </a:pPr>
            <a:r>
              <a:rPr kumimoji="0" lang="he-IL" sz="3600" b="1" i="0" u="none" strike="noStrike" cap="none" normalizeH="0" baseline="0" dirty="0" smtClean="0">
                <a:ln>
                  <a:noFill/>
                </a:ln>
                <a:solidFill>
                  <a:srgbClr val="000000"/>
                </a:solidFill>
                <a:effectLst/>
                <a:latin typeface="var(--theme-headline__font-family)"/>
                <a:cs typeface="Arial" pitchFamily="34" charset="0"/>
              </a:rPr>
              <a:t>ChatGPT passes exams from law and business schools</a:t>
            </a:r>
          </a:p>
          <a:p>
            <a:pPr marL="0" marR="0" lvl="0" indent="0" algn="l" defTabSz="914400" rtl="0" eaLnBrk="0" fontAlgn="base" latinLnBrk="0" hangingPunct="0">
              <a:lnSpc>
                <a:spcPct val="100000"/>
              </a:lnSpc>
              <a:spcBef>
                <a:spcPct val="0"/>
              </a:spcBef>
              <a:spcAft>
                <a:spcPct val="0"/>
              </a:spcAft>
              <a:buClrTx/>
              <a:buSzTx/>
              <a:buFontTx/>
              <a:buNone/>
              <a:tabLst/>
            </a:pPr>
            <a:r>
              <a:rPr kumimoji="0" lang="he-IL" sz="1200" b="0" i="0" u="none" strike="noStrike" cap="none" normalizeH="0" baseline="0" dirty="0" smtClean="0">
                <a:ln>
                  <a:noFill/>
                </a:ln>
                <a:solidFill>
                  <a:srgbClr val="000000"/>
                </a:solidFill>
                <a:effectLst/>
                <a:latin typeface="cnnsans"/>
                <a:cs typeface="Arial" pitchFamily="34" charset="0"/>
                <a:hlinkClick r:id="rId6"/>
              </a:rPr>
              <a:t>  </a:t>
            </a:r>
            <a:r>
              <a:rPr kumimoji="0" lang="he-IL" sz="6000" b="0" i="0" u="none" strike="noStrike" cap="none" normalizeH="0" baseline="0" dirty="0" smtClean="0">
                <a:ln>
                  <a:noFill/>
                </a:ln>
                <a:solidFill>
                  <a:srgbClr val="000000"/>
                </a:solidFill>
                <a:effectLst/>
                <a:latin typeface="Arial"/>
                <a:cs typeface="Arial" pitchFamily="34" charset="0"/>
              </a:rPr>
              <a:t> </a:t>
            </a:r>
            <a:r>
              <a:rPr kumimoji="0" lang="he-IL" sz="1200" b="0" i="0" u="none" strike="noStrike" cap="none" normalizeH="0" baseline="0" dirty="0" smtClean="0">
                <a:ln>
                  <a:noFill/>
                </a:ln>
                <a:solidFill>
                  <a:srgbClr val="000000"/>
                </a:solidFill>
                <a:effectLst/>
                <a:latin typeface="Arial"/>
                <a:cs typeface="Arial" pitchFamily="34" charset="0"/>
              </a:rPr>
              <a:t>                     </a:t>
            </a:r>
            <a:endParaRPr kumimoji="0" lang="he-IL" sz="1800" b="0" i="0" u="none" strike="noStrike" cap="none" normalizeH="0" baseline="0" dirty="0" smtClean="0">
              <a:ln>
                <a:noFill/>
              </a:ln>
              <a:solidFill>
                <a:srgbClr val="000000"/>
              </a:solidFill>
              <a:effectLst/>
              <a:latin typeface="cnnsans"/>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he-IL" sz="1000" b="0" i="0" u="none" strike="noStrike" cap="none" normalizeH="0" baseline="0" dirty="0" smtClean="0">
                <a:ln>
                  <a:noFill/>
                </a:ln>
                <a:solidFill>
                  <a:srgbClr val="6E6E6E"/>
                </a:solidFill>
                <a:effectLst/>
                <a:latin typeface="cnnsans"/>
                <a:cs typeface="Arial" pitchFamily="34" charset="0"/>
              </a:rPr>
              <a:t>By</a:t>
            </a:r>
            <a:r>
              <a:rPr kumimoji="0" lang="he-IL" sz="1000" b="0" i="0" u="none" strike="noStrike" cap="none" normalizeH="0" baseline="0" dirty="0" smtClean="0">
                <a:ln>
                  <a:noFill/>
                </a:ln>
                <a:solidFill>
                  <a:srgbClr val="6E6E6E"/>
                </a:solidFill>
                <a:effectLst/>
                <a:latin typeface="Arial"/>
                <a:cs typeface="Arial" pitchFamily="34" charset="0"/>
              </a:rPr>
              <a:t> </a:t>
            </a:r>
            <a:r>
              <a:rPr kumimoji="0" lang="he-IL" sz="1000" b="0" i="0" u="none" strike="noStrike" cap="none" normalizeH="0" baseline="0" dirty="0" smtClean="0">
                <a:ln>
                  <a:noFill/>
                </a:ln>
                <a:solidFill>
                  <a:srgbClr val="6E6E6E"/>
                </a:solidFill>
                <a:effectLst/>
                <a:latin typeface="cnnsans"/>
                <a:cs typeface="Arial" pitchFamily="34" charset="0"/>
                <a:hlinkClick r:id="rId6"/>
              </a:rPr>
              <a:t>Samantha Murphy Kelly</a:t>
            </a:r>
            <a:r>
              <a:rPr kumimoji="0" lang="he-IL" sz="1000" b="0" i="0" u="none" strike="noStrike" cap="none" normalizeH="0" baseline="0" dirty="0" smtClean="0">
                <a:ln>
                  <a:noFill/>
                </a:ln>
                <a:solidFill>
                  <a:srgbClr val="6E6E6E"/>
                </a:solidFill>
                <a:effectLst/>
                <a:latin typeface="cnnsans"/>
                <a:cs typeface="Arial" pitchFamily="34" charset="0"/>
              </a:rPr>
              <a:t>, CNN Business</a:t>
            </a:r>
            <a:endParaRPr kumimoji="0" lang="he-IL" sz="1200" b="0" i="0" u="none" strike="noStrike" cap="none" normalizeH="0" baseline="0" dirty="0" smtClean="0">
              <a:ln>
                <a:noFill/>
              </a:ln>
              <a:solidFill>
                <a:srgbClr val="000000"/>
              </a:solidFill>
              <a:effectLst/>
              <a:latin typeface="cnnsans"/>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he-IL" sz="1000" b="0" i="0" u="none" strike="noStrike" cap="none" normalizeH="0" baseline="0" dirty="0" smtClean="0">
                <a:ln>
                  <a:noFill/>
                </a:ln>
                <a:solidFill>
                  <a:srgbClr val="6E6E6E"/>
                </a:solidFill>
                <a:effectLst/>
                <a:latin typeface="cnnsans"/>
                <a:cs typeface="Arial" pitchFamily="34" charset="0"/>
              </a:rPr>
              <a:t>Updated 1:35 PM EST, Thu January 26, 2023</a:t>
            </a:r>
            <a:endParaRPr kumimoji="0" lang="he-IL" sz="1800" b="0" i="0" u="none" strike="noStrike" cap="none" normalizeH="0" baseline="0" dirty="0" smtClean="0">
              <a:ln>
                <a:noFill/>
              </a:ln>
              <a:solidFill>
                <a:srgbClr val="000000"/>
              </a:solidFill>
              <a:effectLst/>
              <a:latin typeface="cnnsans"/>
              <a:cs typeface="Arial" pitchFamily="34" charset="0"/>
            </a:endParaRPr>
          </a:p>
        </p:txBody>
      </p:sp>
      <p:pic>
        <p:nvPicPr>
          <p:cNvPr id="56324" name="Picture 4" descr="Samantha Murphy Kelly">
            <a:hlinkClick r:id="rId6"/>
          </p:cNvPr>
          <p:cNvPicPr>
            <a:picLocks noChangeAspect="1" noChangeArrowheads="1"/>
          </p:cNvPicPr>
          <p:nvPr/>
        </p:nvPicPr>
        <p:blipFill>
          <a:blip r:embed="rId7" cstate="print"/>
          <a:srcRect/>
          <a:stretch>
            <a:fillRect/>
          </a:stretch>
        </p:blipFill>
        <p:spPr bwMode="auto">
          <a:xfrm>
            <a:off x="10080104" y="3559324"/>
            <a:ext cx="952500" cy="952501"/>
          </a:xfrm>
          <a:prstGeom prst="rect">
            <a:avLst/>
          </a:prstGeom>
          <a:noFill/>
        </p:spPr>
      </p:pic>
    </p:spTree>
    <p:extLst>
      <p:ext uri="{BB962C8B-B14F-4D97-AF65-F5344CB8AC3E}">
        <p14:creationId xmlns:p14="http://schemas.microsoft.com/office/powerpoint/2010/main" xmlns="" val="197690975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0FDECE27-3EEC-8EE1-534E-C0A1858621AB}"/>
              </a:ext>
            </a:extLst>
          </p:cNvPr>
          <p:cNvSpPr>
            <a:spLocks noGrp="1"/>
          </p:cNvSpPr>
          <p:nvPr>
            <p:ph type="title"/>
          </p:nvPr>
        </p:nvSpPr>
        <p:spPr>
          <a:xfrm>
            <a:off x="3887416" y="606996"/>
            <a:ext cx="7772400" cy="2520280"/>
          </a:xfrm>
        </p:spPr>
        <p:txBody>
          <a:bodyPr/>
          <a:lstStyle/>
          <a:p>
            <a:pPr algn="ctr"/>
            <a:r>
              <a:rPr lang="en-US" dirty="0" smtClean="0"/>
              <a:t>YOUR WAY</a:t>
            </a:r>
            <a:r>
              <a:rPr lang="he-IL" dirty="0" smtClean="0"/>
              <a:t>מרכז בדרכך – </a:t>
            </a:r>
            <a:br>
              <a:rPr lang="he-IL" dirty="0" smtClean="0"/>
            </a:br>
            <a:r>
              <a:rPr lang="he-IL" dirty="0" smtClean="0"/>
              <a:t>ניקוד?? </a:t>
            </a:r>
            <a:br>
              <a:rPr lang="he-IL" dirty="0" smtClean="0"/>
            </a:br>
            <a:endParaRPr lang="en-US" dirty="0"/>
          </a:p>
        </p:txBody>
      </p:sp>
      <p:pic>
        <p:nvPicPr>
          <p:cNvPr id="5122" name="Picture 2" descr="האיגוד הישראלי למיילדות וגינקולוגיה |"/>
          <p:cNvPicPr>
            <a:picLocks noChangeAspect="1" noChangeArrowheads="1"/>
          </p:cNvPicPr>
          <p:nvPr/>
        </p:nvPicPr>
        <p:blipFill>
          <a:blip r:embed="rId2" cstate="print"/>
          <a:srcRect/>
          <a:stretch>
            <a:fillRect/>
          </a:stretch>
        </p:blipFill>
        <p:spPr bwMode="auto">
          <a:xfrm>
            <a:off x="13104440" y="8126760"/>
            <a:ext cx="2160240" cy="2160240"/>
          </a:xfrm>
          <a:prstGeom prst="rect">
            <a:avLst/>
          </a:prstGeom>
          <a:noFill/>
        </p:spPr>
      </p:pic>
      <p:sp>
        <p:nvSpPr>
          <p:cNvPr id="5124" name="AutoShape 4" descr="של 71 – שנתי ה - הכינוס הארצי התלת האיגוד הישראלי למיילדות וגינקולוגיה"/>
          <p:cNvSpPr>
            <a:spLocks noChangeAspect="1" noChangeArrowheads="1"/>
          </p:cNvSpPr>
          <p:nvPr/>
        </p:nvSpPr>
        <p:spPr bwMode="auto">
          <a:xfrm>
            <a:off x="18067338"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he-IL"/>
          </a:p>
        </p:txBody>
      </p:sp>
      <p:sp>
        <p:nvSpPr>
          <p:cNvPr id="5126" name="AutoShape 6" descr="של 71 – שנתי ה - הכינוס הארצי התלת האיגוד הישראלי למיילדות וגינקולוגיה"/>
          <p:cNvSpPr>
            <a:spLocks noChangeAspect="1" noChangeArrowheads="1"/>
          </p:cNvSpPr>
          <p:nvPr/>
        </p:nvSpPr>
        <p:spPr bwMode="auto">
          <a:xfrm>
            <a:off x="18067338"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he-IL"/>
          </a:p>
        </p:txBody>
      </p:sp>
      <p:pic>
        <p:nvPicPr>
          <p:cNvPr id="5128" name="Picture 8" descr="דף הבית - החברה הישראלית לאורוגינקולוגיה ולריצפת האגן"/>
          <p:cNvPicPr>
            <a:picLocks noChangeAspect="1" noChangeArrowheads="1"/>
          </p:cNvPicPr>
          <p:nvPr/>
        </p:nvPicPr>
        <p:blipFill>
          <a:blip r:embed="rId3" cstate="print"/>
          <a:srcRect/>
          <a:stretch>
            <a:fillRect/>
          </a:stretch>
        </p:blipFill>
        <p:spPr bwMode="auto">
          <a:xfrm>
            <a:off x="13972990" y="0"/>
            <a:ext cx="4315010" cy="2767236"/>
          </a:xfrm>
          <a:prstGeom prst="rect">
            <a:avLst/>
          </a:prstGeom>
          <a:noFill/>
        </p:spPr>
      </p:pic>
      <p:pic>
        <p:nvPicPr>
          <p:cNvPr id="5130" name="Picture 10" descr="LUKE CHUEH : THE MISCARRIAGE"/>
          <p:cNvPicPr>
            <a:picLocks noChangeAspect="1" noChangeArrowheads="1"/>
          </p:cNvPicPr>
          <p:nvPr/>
        </p:nvPicPr>
        <p:blipFill>
          <a:blip r:embed="rId4" cstate="print"/>
          <a:srcRect/>
          <a:stretch>
            <a:fillRect/>
          </a:stretch>
        </p:blipFill>
        <p:spPr bwMode="auto">
          <a:xfrm>
            <a:off x="12816408" y="8372475"/>
            <a:ext cx="2390775" cy="1914525"/>
          </a:xfrm>
          <a:prstGeom prst="rect">
            <a:avLst/>
          </a:prstGeom>
          <a:noFill/>
        </p:spPr>
      </p:pic>
      <p:pic>
        <p:nvPicPr>
          <p:cNvPr id="55298" name="Picture 2" descr="Meghan Markle Opens Up About Her Miscarriage In July FI"/>
          <p:cNvPicPr>
            <a:picLocks noChangeAspect="1" noChangeArrowheads="1"/>
          </p:cNvPicPr>
          <p:nvPr/>
        </p:nvPicPr>
        <p:blipFill>
          <a:blip r:embed="rId5" cstate="print"/>
          <a:srcRect/>
          <a:stretch>
            <a:fillRect/>
          </a:stretch>
        </p:blipFill>
        <p:spPr bwMode="auto">
          <a:xfrm>
            <a:off x="935088" y="3631332"/>
            <a:ext cx="7315200" cy="3829051"/>
          </a:xfrm>
          <a:prstGeom prst="rect">
            <a:avLst/>
          </a:prstGeom>
          <a:noFill/>
        </p:spPr>
      </p:pic>
      <p:sp>
        <p:nvSpPr>
          <p:cNvPr id="10" name="Rectangle 9"/>
          <p:cNvSpPr/>
          <p:nvPr/>
        </p:nvSpPr>
        <p:spPr>
          <a:xfrm>
            <a:off x="8783960" y="6295628"/>
            <a:ext cx="8712968" cy="1815882"/>
          </a:xfrm>
          <a:prstGeom prst="rect">
            <a:avLst/>
          </a:prstGeom>
        </p:spPr>
        <p:txBody>
          <a:bodyPr wrap="square">
            <a:spAutoFit/>
          </a:bodyPr>
          <a:lstStyle/>
          <a:p>
            <a:pPr algn="r"/>
            <a:r>
              <a:rPr lang="he-IL" sz="2800" dirty="0" smtClean="0"/>
              <a:t>רותם סלע בווידוי מצמרר: "גם אני עברתי הפלה"</a:t>
            </a:r>
          </a:p>
          <a:p>
            <a:pPr algn="r"/>
            <a:r>
              <a:rPr lang="he-IL" sz="2800" dirty="0" smtClean="0"/>
              <a:t>השחקנית חשפה מול המצלמות את הקושי להביא ילדים: "זה נושא שנוגע בכולנו, כמעט כל אישה במהלך חייה עוברת איזה משהו שקשור בדבר הזה״</a:t>
            </a:r>
            <a:endParaRPr lang="he-IL" sz="2800" dirty="0"/>
          </a:p>
        </p:txBody>
      </p:sp>
      <p:sp>
        <p:nvSpPr>
          <p:cNvPr id="55300" name="AutoShape 4" descr="ערב טוב עם גיא פינס (@erevtov) • Ảnh và video trên Instagram"/>
          <p:cNvSpPr>
            <a:spLocks noChangeAspect="1" noChangeArrowheads="1"/>
          </p:cNvSpPr>
          <p:nvPr/>
        </p:nvSpPr>
        <p:spPr bwMode="auto">
          <a:xfrm>
            <a:off x="18067338"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he-IL"/>
          </a:p>
        </p:txBody>
      </p:sp>
      <p:sp>
        <p:nvSpPr>
          <p:cNvPr id="55302" name="AutoShape 6" descr="ערב טוב עם גיא פינס (@erevtov) • Ảnh và video trên Instagram"/>
          <p:cNvSpPr>
            <a:spLocks noChangeAspect="1" noChangeArrowheads="1"/>
          </p:cNvSpPr>
          <p:nvPr/>
        </p:nvSpPr>
        <p:spPr bwMode="auto">
          <a:xfrm>
            <a:off x="18067338"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he-IL"/>
          </a:p>
        </p:txBody>
      </p:sp>
      <p:sp>
        <p:nvSpPr>
          <p:cNvPr id="55304" name="AutoShape 8" descr="גוף שלישי&quot; יצאה לדרך, ויש הרבה על מה לדבר | ריקאפ"/>
          <p:cNvSpPr>
            <a:spLocks noChangeAspect="1" noChangeArrowheads="1"/>
          </p:cNvSpPr>
          <p:nvPr/>
        </p:nvSpPr>
        <p:spPr bwMode="auto">
          <a:xfrm>
            <a:off x="18067338"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he-IL"/>
          </a:p>
        </p:txBody>
      </p:sp>
      <p:sp>
        <p:nvSpPr>
          <p:cNvPr id="55306" name="AutoShape 10" descr="גוף שלישי&quot; יצאה לדרך, ויש הרבה על מה לדבר | ריקאפ"/>
          <p:cNvSpPr>
            <a:spLocks noChangeAspect="1" noChangeArrowheads="1"/>
          </p:cNvSpPr>
          <p:nvPr/>
        </p:nvSpPr>
        <p:spPr bwMode="auto">
          <a:xfrm>
            <a:off x="18067338"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he-IL"/>
          </a:p>
        </p:txBody>
      </p:sp>
      <p:pic>
        <p:nvPicPr>
          <p:cNvPr id="55308" name="Picture 12" descr="גוף שלישי&quot; יצאה לדרך, ויש הרבה על מה לדבר | ריקאפ"/>
          <p:cNvPicPr>
            <a:picLocks noChangeAspect="1" noChangeArrowheads="1"/>
          </p:cNvPicPr>
          <p:nvPr/>
        </p:nvPicPr>
        <p:blipFill>
          <a:blip r:embed="rId6" cstate="print"/>
          <a:srcRect/>
          <a:stretch>
            <a:fillRect/>
          </a:stretch>
        </p:blipFill>
        <p:spPr bwMode="auto">
          <a:xfrm>
            <a:off x="11664280" y="2407196"/>
            <a:ext cx="5943600" cy="3648076"/>
          </a:xfrm>
          <a:prstGeom prst="rect">
            <a:avLst/>
          </a:prstGeom>
          <a:noFill/>
        </p:spPr>
      </p:pic>
      <p:sp>
        <p:nvSpPr>
          <p:cNvPr id="16" name="Rectangle 15"/>
          <p:cNvSpPr/>
          <p:nvPr/>
        </p:nvSpPr>
        <p:spPr>
          <a:xfrm>
            <a:off x="5687616" y="2479204"/>
            <a:ext cx="5645920" cy="1077218"/>
          </a:xfrm>
          <a:prstGeom prst="rect">
            <a:avLst/>
          </a:prstGeom>
        </p:spPr>
        <p:txBody>
          <a:bodyPr wrap="square">
            <a:spAutoFit/>
          </a:bodyPr>
          <a:lstStyle/>
          <a:p>
            <a:pPr algn="r" fontAlgn="base"/>
            <a:r>
              <a:rPr lang="he-IL" sz="3200" b="1" dirty="0" smtClean="0"/>
              <a:t>"גוף שלישי" יצאה לדרך, ויש הרבה על מה לדבר</a:t>
            </a:r>
            <a:endParaRPr lang="he-IL" sz="3200" b="1" dirty="0"/>
          </a:p>
        </p:txBody>
      </p:sp>
      <p:pic>
        <p:nvPicPr>
          <p:cNvPr id="17" name="Picture 2" descr="אבדן הריון - קהילת מטפלות סובאדה בישראל"/>
          <p:cNvPicPr>
            <a:picLocks noChangeAspect="1" noChangeArrowheads="1"/>
          </p:cNvPicPr>
          <p:nvPr/>
        </p:nvPicPr>
        <p:blipFill>
          <a:blip r:embed="rId7" cstate="print"/>
          <a:srcRect/>
          <a:stretch>
            <a:fillRect/>
          </a:stretch>
        </p:blipFill>
        <p:spPr bwMode="auto">
          <a:xfrm>
            <a:off x="359024" y="534988"/>
            <a:ext cx="4320480" cy="2906688"/>
          </a:xfrm>
          <a:prstGeom prst="rect">
            <a:avLst/>
          </a:prstGeom>
          <a:noFill/>
        </p:spPr>
      </p:pic>
    </p:spTree>
    <p:extLst>
      <p:ext uri="{BB962C8B-B14F-4D97-AF65-F5344CB8AC3E}">
        <p14:creationId xmlns:p14="http://schemas.microsoft.com/office/powerpoint/2010/main" xmlns="" val="197690975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1CF5FD64-C2D2-41E4-9BB0-E4B293A57AF6}"/>
              </a:ext>
            </a:extLst>
          </p:cNvPr>
          <p:cNvSpPr>
            <a:spLocks noGrp="1"/>
          </p:cNvSpPr>
          <p:nvPr>
            <p:ph type="title"/>
          </p:nvPr>
        </p:nvSpPr>
        <p:spPr>
          <a:xfrm>
            <a:off x="3228975" y="1697832"/>
            <a:ext cx="11830050" cy="959643"/>
          </a:xfrm>
        </p:spPr>
        <p:txBody>
          <a:bodyPr>
            <a:normAutofit fontScale="90000"/>
          </a:bodyPr>
          <a:lstStyle/>
          <a:p>
            <a:pPr>
              <a:defRPr/>
            </a:pPr>
            <a:r>
              <a:rPr lang="he-IL" sz="4100" b="1" dirty="0">
                <a:ea typeface="Calibri" panose="020F0502020204030204" pitchFamily="34" charset="0"/>
                <a:cs typeface="Arial" panose="020B0604020202020204" pitchFamily="34" charset="0"/>
              </a:rPr>
              <a:t>בירוקרטיה רפואית סביב אובדן היריון- התייחסות קרן בריאה</a:t>
            </a:r>
            <a:r>
              <a:rPr lang="x-none" sz="2000" dirty="0">
                <a:ea typeface="Calibri" panose="020F0502020204030204" pitchFamily="34" charset="0"/>
                <a:cs typeface="Arial" panose="020B0604020202020204" pitchFamily="34" charset="0"/>
              </a:rPr>
              <a:t/>
            </a:r>
            <a:br>
              <a:rPr lang="x-none" sz="2000" dirty="0">
                <a:ea typeface="Calibri" panose="020F0502020204030204" pitchFamily="34" charset="0"/>
                <a:cs typeface="Arial" panose="020B0604020202020204" pitchFamily="34" charset="0"/>
              </a:rPr>
            </a:br>
            <a:endParaRPr lang="x-none" dirty="0"/>
          </a:p>
        </p:txBody>
      </p:sp>
      <p:pic>
        <p:nvPicPr>
          <p:cNvPr id="49155" name="Picture 2" descr="צבעוני, ינואר, -, 2019, לוח שנה, פרחים, צפרים. | CanStock">
            <a:extLst>
              <a:ext uri="{FF2B5EF4-FFF2-40B4-BE49-F238E27FC236}">
                <a16:creationId xmlns:a16="http://schemas.microsoft.com/office/drawing/2014/main" xmlns="" id="{8863640B-61EF-46FF-8032-5CD4AA57950E}"/>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59024" y="390972"/>
            <a:ext cx="2386013" cy="2481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Rectangle 4">
            <a:extLst>
              <a:ext uri="{FF2B5EF4-FFF2-40B4-BE49-F238E27FC236}">
                <a16:creationId xmlns:a16="http://schemas.microsoft.com/office/drawing/2014/main" xmlns="" id="{4D3B1126-3600-4D0E-B8AF-6F02FE65B15B}"/>
              </a:ext>
            </a:extLst>
          </p:cNvPr>
          <p:cNvSpPr/>
          <p:nvPr/>
        </p:nvSpPr>
        <p:spPr>
          <a:xfrm>
            <a:off x="11304240" y="2047156"/>
            <a:ext cx="3919103" cy="1038746"/>
          </a:xfrm>
          <a:prstGeom prst="rect">
            <a:avLst/>
          </a:prstGeom>
          <a:noFill/>
        </p:spPr>
        <p:txBody>
          <a:bodyPr lIns="102870" tIns="51435" rIns="102870" bIns="51435">
            <a:spAutoFit/>
          </a:bodyPr>
          <a:lstStyle/>
          <a:p>
            <a:pPr algn="ctr">
              <a:defRPr/>
            </a:pPr>
            <a:r>
              <a:rPr lang="he-IL" sz="61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1,200 נשים</a:t>
            </a:r>
            <a:endParaRPr lang="en-US" sz="61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
        <p:nvSpPr>
          <p:cNvPr id="6" name="TextBox 5">
            <a:extLst>
              <a:ext uri="{FF2B5EF4-FFF2-40B4-BE49-F238E27FC236}">
                <a16:creationId xmlns:a16="http://schemas.microsoft.com/office/drawing/2014/main" xmlns="" id="{9317C0E9-9515-4E92-A333-8AFD4DFB5F69}"/>
              </a:ext>
            </a:extLst>
          </p:cNvPr>
          <p:cNvSpPr txBox="1"/>
          <p:nvPr/>
        </p:nvSpPr>
        <p:spPr>
          <a:xfrm>
            <a:off x="7703840" y="2263180"/>
            <a:ext cx="2662064" cy="692497"/>
          </a:xfrm>
          <a:prstGeom prst="rect">
            <a:avLst/>
          </a:prstGeom>
          <a:noFill/>
        </p:spPr>
        <p:txBody>
          <a:bodyPr wrap="square" lIns="137160" tIns="68580" rIns="137160" bIns="68580">
            <a:spAutoFit/>
          </a:bodyPr>
          <a:lstStyle/>
          <a:p>
            <a:pPr algn="r">
              <a:defRPr/>
            </a:pPr>
            <a:r>
              <a:rPr lang="he-IL" b="1" dirty="0">
                <a:solidFill>
                  <a:schemeClr val="tx2">
                    <a:lumMod val="75000"/>
                  </a:schemeClr>
                </a:solidFill>
              </a:rPr>
              <a:t>550 – עברו שאיבה/גרידה</a:t>
            </a:r>
          </a:p>
          <a:p>
            <a:pPr algn="r">
              <a:defRPr/>
            </a:pPr>
            <a:r>
              <a:rPr lang="he-IL" b="1" dirty="0">
                <a:solidFill>
                  <a:schemeClr val="tx2">
                    <a:lumMod val="75000"/>
                  </a:schemeClr>
                </a:solidFill>
              </a:rPr>
              <a:t>300- הפלה </a:t>
            </a:r>
            <a:r>
              <a:rPr lang="he-IL" b="1" dirty="0" smtClean="0">
                <a:solidFill>
                  <a:schemeClr val="tx2">
                    <a:lumMod val="75000"/>
                  </a:schemeClr>
                </a:solidFill>
              </a:rPr>
              <a:t>תרופתית</a:t>
            </a:r>
            <a:endParaRPr lang="he-IL" b="1" dirty="0">
              <a:solidFill>
                <a:schemeClr val="tx2">
                  <a:lumMod val="75000"/>
                </a:schemeClr>
              </a:solidFill>
            </a:endParaRPr>
          </a:p>
        </p:txBody>
      </p:sp>
      <p:pic>
        <p:nvPicPr>
          <p:cNvPr id="49158" name="Picture 6" descr="קרן בריאה | Briah Fund | Israel">
            <a:extLst>
              <a:ext uri="{FF2B5EF4-FFF2-40B4-BE49-F238E27FC236}">
                <a16:creationId xmlns:a16="http://schemas.microsoft.com/office/drawing/2014/main" xmlns="" id="{0C03600D-BB61-434D-92F8-BCF4D25DB526}"/>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5875793" y="318964"/>
            <a:ext cx="2412207" cy="24122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 name="TextBox 10">
            <a:extLst>
              <a:ext uri="{FF2B5EF4-FFF2-40B4-BE49-F238E27FC236}">
                <a16:creationId xmlns:a16="http://schemas.microsoft.com/office/drawing/2014/main" xmlns="" id="{62B0DB71-D220-463B-9387-302AAADA1A26}"/>
              </a:ext>
            </a:extLst>
          </p:cNvPr>
          <p:cNvSpPr txBox="1"/>
          <p:nvPr/>
        </p:nvSpPr>
        <p:spPr>
          <a:xfrm>
            <a:off x="13104440" y="3199284"/>
            <a:ext cx="4538663" cy="3448636"/>
          </a:xfrm>
          <a:prstGeom prst="rect">
            <a:avLst/>
          </a:prstGeom>
          <a:noFill/>
        </p:spPr>
        <p:txBody>
          <a:bodyPr lIns="137160" tIns="68580" rIns="137160" bIns="6858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a:lnSpc>
                <a:spcPct val="107000"/>
              </a:lnSpc>
              <a:spcAft>
                <a:spcPts val="900"/>
              </a:spcAft>
            </a:pPr>
            <a:r>
              <a:rPr lang="he-IL" altLang="x-none" sz="2000" dirty="0">
                <a:latin typeface="Calibri" panose="020F0502020204030204" pitchFamily="34" charset="0"/>
                <a:cs typeface="Calibri" panose="020F0502020204030204" pitchFamily="34" charset="0"/>
              </a:rPr>
              <a:t> </a:t>
            </a:r>
            <a:r>
              <a:rPr lang="he-IL" altLang="x-none" sz="3000" u="sng" dirty="0">
                <a:latin typeface="Calibri" panose="020F0502020204030204" pitchFamily="34" charset="0"/>
                <a:cs typeface="Calibri" panose="020F0502020204030204" pitchFamily="34" charset="0"/>
              </a:rPr>
              <a:t>אופן קבלת הבשורה</a:t>
            </a:r>
          </a:p>
          <a:p>
            <a:pPr algn="r">
              <a:lnSpc>
                <a:spcPct val="107000"/>
              </a:lnSpc>
              <a:spcAft>
                <a:spcPts val="900"/>
              </a:spcAft>
            </a:pPr>
            <a:r>
              <a:rPr lang="he-IL" altLang="x-none" sz="3000" u="sng" dirty="0">
                <a:latin typeface="Calibri" panose="020F0502020204030204" pitchFamily="34" charset="0"/>
                <a:cs typeface="Calibri" panose="020F0502020204030204" pitchFamily="34" charset="0"/>
              </a:rPr>
              <a:t> ההתנהלות והתקשורת למול הצוות הרפואי</a:t>
            </a:r>
          </a:p>
          <a:p>
            <a:pPr algn="r">
              <a:lnSpc>
                <a:spcPct val="107000"/>
              </a:lnSpc>
              <a:spcAft>
                <a:spcPts val="900"/>
              </a:spcAft>
            </a:pPr>
            <a:r>
              <a:rPr lang="he-IL" altLang="x-none" sz="3000" u="sng" dirty="0">
                <a:latin typeface="Calibri" panose="020F0502020204030204" pitchFamily="34" charset="0"/>
                <a:cs typeface="Calibri" panose="020F0502020204030204" pitchFamily="34" charset="0"/>
              </a:rPr>
              <a:t> ההסבר וההנחיות הרפואיות שקיבלו</a:t>
            </a:r>
          </a:p>
          <a:p>
            <a:pPr algn="r">
              <a:lnSpc>
                <a:spcPct val="107000"/>
              </a:lnSpc>
              <a:spcAft>
                <a:spcPts val="900"/>
              </a:spcAft>
            </a:pPr>
            <a:r>
              <a:rPr lang="he-IL" altLang="x-none" sz="3000" u="sng" dirty="0">
                <a:latin typeface="Calibri" panose="020F0502020204030204" pitchFamily="34" charset="0"/>
                <a:cs typeface="Calibri" panose="020F0502020204030204" pitchFamily="34" charset="0"/>
              </a:rPr>
              <a:t> היבטים פרוצדורלים </a:t>
            </a:r>
            <a:endParaRPr lang="x-none" altLang="x-none" sz="3000" u="sng"/>
          </a:p>
        </p:txBody>
      </p:sp>
      <p:sp>
        <p:nvSpPr>
          <p:cNvPr id="49160" name="TextBox 7">
            <a:extLst>
              <a:ext uri="{FF2B5EF4-FFF2-40B4-BE49-F238E27FC236}">
                <a16:creationId xmlns:a16="http://schemas.microsoft.com/office/drawing/2014/main" xmlns="" id="{670FDC1F-EA93-4343-8DC3-C2D987FA3B19}"/>
              </a:ext>
            </a:extLst>
          </p:cNvPr>
          <p:cNvSpPr txBox="1">
            <a:spLocks noChangeArrowheads="1"/>
          </p:cNvSpPr>
          <p:nvPr/>
        </p:nvSpPr>
        <p:spPr bwMode="auto">
          <a:xfrm>
            <a:off x="2879304" y="3271292"/>
            <a:ext cx="6662738" cy="35640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37160" tIns="68580" rIns="137160" bIns="6858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a:lnSpc>
                <a:spcPct val="107000"/>
              </a:lnSpc>
              <a:spcAft>
                <a:spcPts val="900"/>
              </a:spcAft>
            </a:pPr>
            <a:r>
              <a:rPr lang="he-IL" altLang="x-none" sz="3000" b="1" u="sng" dirty="0">
                <a:latin typeface="Calibri" panose="020F0502020204030204" pitchFamily="34" charset="0"/>
                <a:cs typeface="Calibri" panose="020F0502020204030204" pitchFamily="34" charset="0"/>
              </a:rPr>
              <a:t>טיב התקשורת ומידת הרגישות של הצוות הרפואי  - כפי שנחוו מצד המטופלת</a:t>
            </a:r>
          </a:p>
          <a:p>
            <a:pPr algn="r">
              <a:lnSpc>
                <a:spcPct val="107000"/>
              </a:lnSpc>
              <a:spcAft>
                <a:spcPts val="900"/>
              </a:spcAft>
            </a:pPr>
            <a:r>
              <a:rPr lang="he-IL" altLang="x-none" sz="3000" b="1" u="sng" dirty="0">
                <a:latin typeface="Calibri" panose="020F0502020204030204" pitchFamily="34" charset="0"/>
                <a:cs typeface="Calibri" panose="020F0502020204030204" pitchFamily="34" charset="0"/>
              </a:rPr>
              <a:t>היבטים פרוצדורליים/בירוקרטיים: </a:t>
            </a:r>
            <a:endParaRPr lang="x-none" altLang="x-none" sz="3000" b="1" u="sng">
              <a:latin typeface="Calibri" panose="020F0502020204030204" pitchFamily="34" charset="0"/>
              <a:cs typeface="Calibri" panose="020F0502020204030204" pitchFamily="34" charset="0"/>
            </a:endParaRPr>
          </a:p>
          <a:p>
            <a:pPr algn="r">
              <a:lnSpc>
                <a:spcPct val="107000"/>
              </a:lnSpc>
              <a:spcAft>
                <a:spcPts val="900"/>
              </a:spcAft>
            </a:pPr>
            <a:r>
              <a:rPr lang="x-none" altLang="x-none" sz="3000" b="1" u="sng">
                <a:latin typeface="Calibri" panose="020F0502020204030204" pitchFamily="34" charset="0"/>
                <a:cs typeface="Calibri" panose="020F0502020204030204" pitchFamily="34" charset="0"/>
              </a:rPr>
              <a:t>)</a:t>
            </a:r>
            <a:r>
              <a:rPr lang="he-IL" altLang="x-none" sz="3000" b="1" u="sng" dirty="0">
                <a:latin typeface="Calibri" panose="020F0502020204030204" pitchFamily="34" charset="0"/>
                <a:cs typeface="Calibri" panose="020F0502020204030204" pitchFamily="34" charset="0"/>
              </a:rPr>
              <a:t>כגון אי בהירות ביחס לבירוקרטיה הנדרשת</a:t>
            </a:r>
          </a:p>
          <a:p>
            <a:pPr algn="r">
              <a:lnSpc>
                <a:spcPct val="107000"/>
              </a:lnSpc>
              <a:spcAft>
                <a:spcPts val="900"/>
              </a:spcAft>
            </a:pPr>
            <a:r>
              <a:rPr lang="he-IL" altLang="x-none" sz="3000" b="1" u="sng" dirty="0">
                <a:latin typeface="Calibri" panose="020F0502020204030204" pitchFamily="34" charset="0"/>
                <a:cs typeface="Calibri" panose="020F0502020204030204" pitchFamily="34" charset="0"/>
              </a:rPr>
              <a:t>עיכובים; קושי בקביעת תורים;</a:t>
            </a:r>
          </a:p>
          <a:p>
            <a:pPr algn="r">
              <a:lnSpc>
                <a:spcPct val="107000"/>
              </a:lnSpc>
              <a:spcAft>
                <a:spcPts val="900"/>
              </a:spcAft>
            </a:pPr>
            <a:r>
              <a:rPr lang="he-IL" altLang="x-none" sz="3000" b="1" u="sng" dirty="0">
                <a:latin typeface="Calibri" panose="020F0502020204030204" pitchFamily="34" charset="0"/>
                <a:cs typeface="Calibri" panose="020F0502020204030204" pitchFamily="34" charset="0"/>
              </a:rPr>
              <a:t> חוסר תיאום בין גורמים שונים במערכת</a:t>
            </a:r>
            <a:endParaRPr lang="x-none" altLang="x-none" sz="3000" b="1" u="sng">
              <a:latin typeface="Calibri" panose="020F0502020204030204" pitchFamily="34" charset="0"/>
              <a:cs typeface="Calibri" panose="020F0502020204030204" pitchFamily="34" charset="0"/>
            </a:endParaRPr>
          </a:p>
        </p:txBody>
      </p:sp>
      <p:sp>
        <p:nvSpPr>
          <p:cNvPr id="9" name="TextBox 8">
            <a:extLst>
              <a:ext uri="{FF2B5EF4-FFF2-40B4-BE49-F238E27FC236}">
                <a16:creationId xmlns:a16="http://schemas.microsoft.com/office/drawing/2014/main" xmlns="" id="{9317C0E9-9515-4E92-A333-8AFD4DFB5F69}"/>
              </a:ext>
            </a:extLst>
          </p:cNvPr>
          <p:cNvSpPr txBox="1"/>
          <p:nvPr/>
        </p:nvSpPr>
        <p:spPr>
          <a:xfrm>
            <a:off x="4103440" y="2191172"/>
            <a:ext cx="2662064" cy="969496"/>
          </a:xfrm>
          <a:prstGeom prst="rect">
            <a:avLst/>
          </a:prstGeom>
          <a:noFill/>
        </p:spPr>
        <p:txBody>
          <a:bodyPr wrap="square" lIns="137160" tIns="68580" rIns="137160" bIns="68580">
            <a:spAutoFit/>
          </a:bodyPr>
          <a:lstStyle/>
          <a:p>
            <a:pPr algn="r">
              <a:defRPr/>
            </a:pPr>
            <a:r>
              <a:rPr lang="he-IL" b="1" dirty="0" smtClean="0">
                <a:solidFill>
                  <a:schemeClr val="tx2">
                    <a:lumMod val="75000"/>
                  </a:schemeClr>
                </a:solidFill>
              </a:rPr>
              <a:t>250 </a:t>
            </a:r>
            <a:r>
              <a:rPr lang="he-IL" b="1" dirty="0">
                <a:solidFill>
                  <a:schemeClr val="tx2">
                    <a:lumMod val="75000"/>
                  </a:schemeClr>
                </a:solidFill>
              </a:rPr>
              <a:t>– לידה שקטה</a:t>
            </a:r>
          </a:p>
          <a:p>
            <a:pPr algn="r">
              <a:defRPr/>
            </a:pPr>
            <a:r>
              <a:rPr lang="he-IL" b="1" dirty="0">
                <a:solidFill>
                  <a:schemeClr val="tx2">
                    <a:lumMod val="75000"/>
                  </a:schemeClr>
                </a:solidFill>
              </a:rPr>
              <a:t>100 – הפלה טבעית</a:t>
            </a:r>
          </a:p>
          <a:p>
            <a:pPr>
              <a:defRPr/>
            </a:pPr>
            <a:endParaRPr lang="x-none" dirty="0">
              <a:solidFill>
                <a:schemeClr val="tx2">
                  <a:lumMod val="75000"/>
                </a:schemeClr>
              </a:solidFill>
            </a:endParaRPr>
          </a:p>
        </p:txBody>
      </p:sp>
      <p:sp>
        <p:nvSpPr>
          <p:cNvPr id="10" name="TextBox 9"/>
          <p:cNvSpPr txBox="1"/>
          <p:nvPr/>
        </p:nvSpPr>
        <p:spPr>
          <a:xfrm>
            <a:off x="2519264" y="7447756"/>
            <a:ext cx="15481720" cy="2554545"/>
          </a:xfrm>
          <a:prstGeom prst="rect">
            <a:avLst/>
          </a:prstGeom>
          <a:noFill/>
        </p:spPr>
        <p:txBody>
          <a:bodyPr wrap="square" rtlCol="1">
            <a:spAutoFit/>
          </a:bodyPr>
          <a:lstStyle/>
          <a:p>
            <a:pPr algn="r" rtl="1"/>
            <a:r>
              <a:rPr lang="he-IL" sz="2400" b="1" dirty="0" smtClean="0">
                <a:solidFill>
                  <a:schemeClr val="accent2">
                    <a:lumMod val="50000"/>
                  </a:schemeClr>
                </a:solidFill>
              </a:rPr>
              <a:t> - </a:t>
            </a:r>
            <a:r>
              <a:rPr lang="he-IL" sz="3200" b="1" dirty="0" smtClean="0">
                <a:solidFill>
                  <a:schemeClr val="accent2">
                    <a:lumMod val="50000"/>
                  </a:schemeClr>
                </a:solidFill>
              </a:rPr>
              <a:t>כשליש מהנשים העידו  שהאופן שבו בישרו להן על אובדן ההריון היה לא טוב,</a:t>
            </a:r>
          </a:p>
          <a:p>
            <a:pPr algn="r" rtl="1"/>
            <a:r>
              <a:rPr lang="he-IL" sz="3200" b="1" dirty="0" smtClean="0">
                <a:solidFill>
                  <a:schemeClr val="accent2">
                    <a:lumMod val="50000"/>
                  </a:schemeClr>
                </a:solidFill>
              </a:rPr>
              <a:t> - רבות העידו כי לא ניתנה להן שהות לעכל את הבשורה לפני שהצוות הרפואי החל לדבר איתן על המשך הטיפול</a:t>
            </a:r>
            <a:endParaRPr lang="en-US" sz="3200" b="1" dirty="0" smtClean="0">
              <a:solidFill>
                <a:schemeClr val="accent2">
                  <a:lumMod val="50000"/>
                </a:schemeClr>
              </a:solidFill>
            </a:endParaRPr>
          </a:p>
          <a:p>
            <a:pPr algn="r" rtl="1"/>
            <a:r>
              <a:rPr lang="he-IL" sz="3200" b="1" dirty="0" smtClean="0">
                <a:solidFill>
                  <a:schemeClr val="accent2">
                    <a:lumMod val="50000"/>
                  </a:schemeClr>
                </a:solidFill>
              </a:rPr>
              <a:t> - לא סופק להן מספיק מידע לגבי האפשרויות הטיפוליות השונות והשלכותיהן הפיזיות והנפשיות</a:t>
            </a:r>
            <a:endParaRPr lang="he-IL" sz="3200" b="1" dirty="0">
              <a:solidFill>
                <a:schemeClr val="accent2">
                  <a:lumMod val="50000"/>
                </a:schemeClr>
              </a:solidFill>
            </a:endParaRPr>
          </a:p>
        </p:txBody>
      </p:sp>
      <p:pic>
        <p:nvPicPr>
          <p:cNvPr id="12" name="Picture 10" descr="LUKE CHUEH : THE MISCARRIAGE"/>
          <p:cNvPicPr>
            <a:picLocks noChangeAspect="1" noChangeArrowheads="1"/>
          </p:cNvPicPr>
          <p:nvPr/>
        </p:nvPicPr>
        <p:blipFill>
          <a:blip r:embed="rId4" cstate="print"/>
          <a:srcRect/>
          <a:stretch>
            <a:fillRect/>
          </a:stretch>
        </p:blipFill>
        <p:spPr bwMode="auto">
          <a:xfrm>
            <a:off x="431032" y="5143500"/>
            <a:ext cx="2390775" cy="1914525"/>
          </a:xfrm>
          <a:prstGeom prst="rect">
            <a:avLst/>
          </a:prstGeom>
          <a:noFill/>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כותרת 4">
            <a:extLst>
              <a:ext uri="{FF2B5EF4-FFF2-40B4-BE49-F238E27FC236}">
                <a16:creationId xmlns="" xmlns:a16="http://schemas.microsoft.com/office/drawing/2014/main" id="{3524C83F-A5EB-46B1-90F4-22965C67613B}"/>
              </a:ext>
            </a:extLst>
          </p:cNvPr>
          <p:cNvSpPr>
            <a:spLocks noGrp="1"/>
          </p:cNvSpPr>
          <p:nvPr>
            <p:ph type="title"/>
          </p:nvPr>
        </p:nvSpPr>
        <p:spPr>
          <a:xfrm>
            <a:off x="0" y="0"/>
            <a:ext cx="15773400" cy="1988345"/>
          </a:xfrm>
        </p:spPr>
        <p:txBody>
          <a:bodyPr>
            <a:normAutofit fontScale="90000"/>
          </a:bodyPr>
          <a:lstStyle/>
          <a:p>
            <a:pPr algn="ctr"/>
            <a:r>
              <a:rPr lang="en-US" dirty="0" smtClean="0"/>
              <a:t>IPU – INTEGRATED PATIENT UNIT</a:t>
            </a:r>
            <a:br>
              <a:rPr lang="en-US" dirty="0" smtClean="0"/>
            </a:br>
            <a:r>
              <a:rPr lang="en-US" dirty="0" smtClean="0"/>
              <a:t>PCU – PATIENT CENTERED UNIT </a:t>
            </a:r>
            <a:endParaRPr lang="he-IL" dirty="0"/>
          </a:p>
        </p:txBody>
      </p:sp>
      <p:sp>
        <p:nvSpPr>
          <p:cNvPr id="6" name="מציין מיקום תוכן 5">
            <a:extLst>
              <a:ext uri="{FF2B5EF4-FFF2-40B4-BE49-F238E27FC236}">
                <a16:creationId xmlns="" xmlns:a16="http://schemas.microsoft.com/office/drawing/2014/main" id="{53994964-828D-458C-960D-6580DD8FFB2F}"/>
              </a:ext>
            </a:extLst>
          </p:cNvPr>
          <p:cNvSpPr>
            <a:spLocks noGrp="1"/>
          </p:cNvSpPr>
          <p:nvPr>
            <p:ph idx="1"/>
          </p:nvPr>
        </p:nvSpPr>
        <p:spPr>
          <a:xfrm>
            <a:off x="11232232" y="3415309"/>
            <a:ext cx="7055768" cy="2808312"/>
          </a:xfrm>
        </p:spPr>
        <p:txBody>
          <a:bodyPr>
            <a:normAutofit/>
          </a:bodyPr>
          <a:lstStyle/>
          <a:p>
            <a:pPr marL="0" indent="0" algn="r">
              <a:buNone/>
            </a:pPr>
            <a:r>
              <a:rPr lang="he-IL" u="sng" dirty="0"/>
              <a:t>שינוי המשוואה:</a:t>
            </a:r>
            <a:r>
              <a:rPr lang="en-US" u="sng" dirty="0"/>
              <a:t> </a:t>
            </a:r>
            <a:endParaRPr lang="he-IL" u="sng" dirty="0"/>
          </a:p>
          <a:p>
            <a:pPr marL="0" indent="0" algn="r">
              <a:buNone/>
            </a:pPr>
            <a:r>
              <a:rPr lang="he-IL" dirty="0"/>
              <a:t>מתהליך בו המטופלת </a:t>
            </a:r>
            <a:r>
              <a:rPr lang="he-IL" b="1" dirty="0"/>
              <a:t>עוברת </a:t>
            </a:r>
            <a:r>
              <a:rPr lang="he-IL" dirty="0"/>
              <a:t>מגורם לגורם, ממקום למקום (העברת מקל), לתהליך בו המטופלת </a:t>
            </a:r>
            <a:r>
              <a:rPr lang="he-IL" b="1" dirty="0"/>
              <a:t>במרכז</a:t>
            </a:r>
            <a:r>
              <a:rPr lang="he-IL" dirty="0"/>
              <a:t> והגורמים השונים </a:t>
            </a:r>
            <a:r>
              <a:rPr lang="he-IL" b="1" dirty="0"/>
              <a:t>מצטרפים</a:t>
            </a:r>
            <a:r>
              <a:rPr lang="he-IL" dirty="0"/>
              <a:t> לטיפול ההוליסטי בה</a:t>
            </a:r>
          </a:p>
          <a:p>
            <a:pPr marL="0" indent="0">
              <a:buNone/>
            </a:pPr>
            <a:endParaRPr lang="he-IL" dirty="0"/>
          </a:p>
        </p:txBody>
      </p:sp>
      <p:graphicFrame>
        <p:nvGraphicFramePr>
          <p:cNvPr id="2" name="דיאגרמה 1">
            <a:extLst>
              <a:ext uri="{FF2B5EF4-FFF2-40B4-BE49-F238E27FC236}">
                <a16:creationId xmlns="" xmlns:a16="http://schemas.microsoft.com/office/drawing/2014/main" id="{8EE32959-7321-40FF-9ED6-1C282499FE75}"/>
              </a:ext>
            </a:extLst>
          </p:cNvPr>
          <p:cNvGraphicFramePr/>
          <p:nvPr>
            <p:extLst>
              <p:ext uri="{D42A27DB-BD31-4B8C-83A1-F6EECF244321}">
                <p14:modId xmlns="" xmlns:p14="http://schemas.microsoft.com/office/powerpoint/2010/main" val="3305403751"/>
              </p:ext>
            </p:extLst>
          </p:nvPr>
        </p:nvGraphicFramePr>
        <p:xfrm>
          <a:off x="911678" y="2116630"/>
          <a:ext cx="12192000" cy="812800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 name="Picture 10" descr="LUKE CHUEH : THE MISCARRIAGE"/>
          <p:cNvPicPr>
            <a:picLocks noChangeAspect="1" noChangeArrowheads="1"/>
          </p:cNvPicPr>
          <p:nvPr/>
        </p:nvPicPr>
        <p:blipFill>
          <a:blip r:embed="rId7" cstate="print"/>
          <a:srcRect/>
          <a:stretch>
            <a:fillRect/>
          </a:stretch>
        </p:blipFill>
        <p:spPr bwMode="auto">
          <a:xfrm>
            <a:off x="15897225" y="8372475"/>
            <a:ext cx="2390775" cy="1914525"/>
          </a:xfrm>
          <a:prstGeom prst="rect">
            <a:avLst/>
          </a:prstGeom>
          <a:noFill/>
        </p:spPr>
      </p:pic>
      <p:pic>
        <p:nvPicPr>
          <p:cNvPr id="8" name="Picture 8" descr="דף הבית - החברה הישראלית לאורוגינקולוגיה ולריצפת האגן"/>
          <p:cNvPicPr>
            <a:picLocks noChangeAspect="1" noChangeArrowheads="1"/>
          </p:cNvPicPr>
          <p:nvPr/>
        </p:nvPicPr>
        <p:blipFill>
          <a:blip r:embed="rId8" cstate="print"/>
          <a:srcRect/>
          <a:stretch>
            <a:fillRect/>
          </a:stretch>
        </p:blipFill>
        <p:spPr bwMode="auto">
          <a:xfrm>
            <a:off x="13972990" y="0"/>
            <a:ext cx="4315010" cy="2767236"/>
          </a:xfrm>
          <a:prstGeom prst="rect">
            <a:avLst/>
          </a:prstGeom>
          <a:noFill/>
        </p:spPr>
      </p:pic>
      <p:sp>
        <p:nvSpPr>
          <p:cNvPr id="9" name="Rectangle 8"/>
          <p:cNvSpPr/>
          <p:nvPr/>
        </p:nvSpPr>
        <p:spPr>
          <a:xfrm>
            <a:off x="10512152" y="2263180"/>
            <a:ext cx="4032448" cy="1569660"/>
          </a:xfrm>
          <a:prstGeom prst="rect">
            <a:avLst/>
          </a:prstGeom>
        </p:spPr>
        <p:txBody>
          <a:bodyPr wrap="square">
            <a:spAutoFit/>
          </a:bodyPr>
          <a:lstStyle/>
          <a:p>
            <a:pPr algn="ctr"/>
            <a:r>
              <a:rPr lang="he-IL" sz="4800" b="1" dirty="0" smtClean="0"/>
              <a:t>מרכז בדרכך</a:t>
            </a:r>
            <a:br>
              <a:rPr lang="he-IL" sz="4800" b="1" dirty="0" smtClean="0"/>
            </a:br>
            <a:endParaRPr lang="he-IL" sz="4800" b="1" dirty="0"/>
          </a:p>
        </p:txBody>
      </p:sp>
    </p:spTree>
    <p:extLst>
      <p:ext uri="{BB962C8B-B14F-4D97-AF65-F5344CB8AC3E}">
        <p14:creationId xmlns="" xmlns:p14="http://schemas.microsoft.com/office/powerpoint/2010/main" val="62528251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0FDECE27-3EEC-8EE1-534E-C0A1858621AB}"/>
              </a:ext>
            </a:extLst>
          </p:cNvPr>
          <p:cNvSpPr>
            <a:spLocks noGrp="1"/>
          </p:cNvSpPr>
          <p:nvPr>
            <p:ph type="title"/>
          </p:nvPr>
        </p:nvSpPr>
        <p:spPr>
          <a:xfrm>
            <a:off x="5759624" y="390972"/>
            <a:ext cx="5828184" cy="1152128"/>
          </a:xfrm>
        </p:spPr>
        <p:txBody>
          <a:bodyPr/>
          <a:lstStyle/>
          <a:p>
            <a:pPr algn="ctr"/>
            <a:r>
              <a:rPr lang="he-IL" dirty="0" smtClean="0"/>
              <a:t>מרכז בדרכך</a:t>
            </a:r>
            <a:br>
              <a:rPr lang="he-IL" dirty="0" smtClean="0"/>
            </a:br>
            <a:r>
              <a:rPr lang="he-IL" dirty="0" smtClean="0"/>
              <a:t/>
            </a:r>
            <a:br>
              <a:rPr lang="he-IL" dirty="0" smtClean="0"/>
            </a:br>
            <a:endParaRPr lang="en-US" dirty="0"/>
          </a:p>
        </p:txBody>
      </p:sp>
      <p:sp>
        <p:nvSpPr>
          <p:cNvPr id="5" name="Text Placeholder 4">
            <a:extLst>
              <a:ext uri="{FF2B5EF4-FFF2-40B4-BE49-F238E27FC236}">
                <a16:creationId xmlns:a16="http://schemas.microsoft.com/office/drawing/2014/main" xmlns="" id="{9BE8DD4A-CD6D-A5F4-DA73-1A709B49DAB0}"/>
              </a:ext>
            </a:extLst>
          </p:cNvPr>
          <p:cNvSpPr>
            <a:spLocks noGrp="1"/>
          </p:cNvSpPr>
          <p:nvPr>
            <p:ph type="body" sz="half" idx="4294967295"/>
          </p:nvPr>
        </p:nvSpPr>
        <p:spPr>
          <a:xfrm>
            <a:off x="1655168" y="2479205"/>
            <a:ext cx="8229600" cy="3600400"/>
          </a:xfrm>
        </p:spPr>
        <p:txBody>
          <a:bodyPr/>
          <a:lstStyle/>
          <a:p>
            <a:pPr algn="r" rtl="1"/>
            <a:r>
              <a:rPr lang="he-IL" dirty="0" smtClean="0"/>
              <a:t>פרוייקט ייחודי</a:t>
            </a:r>
            <a:endParaRPr lang="en-US" dirty="0" smtClean="0"/>
          </a:p>
          <a:p>
            <a:pPr algn="r" rtl="1"/>
            <a:r>
              <a:rPr lang="he-IL" dirty="0" smtClean="0"/>
              <a:t>מיון ייעודי לאובדני הריון - טווה מעטפת שלמה סביב המטופלות מהפנייה הראשונה ועד לסיום תהליך הטיפול</a:t>
            </a:r>
          </a:p>
          <a:p>
            <a:pPr algn="r" rtl="1"/>
            <a:r>
              <a:rPr lang="he-IL" dirty="0" smtClean="0"/>
              <a:t>תחושת לווי בדרך לרקום משפחה</a:t>
            </a:r>
          </a:p>
          <a:p>
            <a:pPr algn="r" rtl="1"/>
            <a:r>
              <a:rPr lang="he-IL" dirty="0" smtClean="0"/>
              <a:t>אבל קודם , למה צריך את זה ואיך זה בכלל קרה </a:t>
            </a:r>
          </a:p>
        </p:txBody>
      </p:sp>
      <p:pic>
        <p:nvPicPr>
          <p:cNvPr id="5122" name="Picture 2" descr="האיגוד הישראלי למיילדות וגינקולוגיה |"/>
          <p:cNvPicPr>
            <a:picLocks noChangeAspect="1" noChangeArrowheads="1"/>
          </p:cNvPicPr>
          <p:nvPr/>
        </p:nvPicPr>
        <p:blipFill>
          <a:blip r:embed="rId3" cstate="print"/>
          <a:srcRect/>
          <a:stretch>
            <a:fillRect/>
          </a:stretch>
        </p:blipFill>
        <p:spPr bwMode="auto">
          <a:xfrm>
            <a:off x="13104440" y="8126760"/>
            <a:ext cx="2160240" cy="2160240"/>
          </a:xfrm>
          <a:prstGeom prst="rect">
            <a:avLst/>
          </a:prstGeom>
          <a:noFill/>
        </p:spPr>
      </p:pic>
      <p:sp>
        <p:nvSpPr>
          <p:cNvPr id="5124" name="AutoShape 4" descr="של 71 – שנתי ה - הכינוס הארצי התלת האיגוד הישראלי למיילדות וגינקולוגיה"/>
          <p:cNvSpPr>
            <a:spLocks noChangeAspect="1" noChangeArrowheads="1"/>
          </p:cNvSpPr>
          <p:nvPr/>
        </p:nvSpPr>
        <p:spPr bwMode="auto">
          <a:xfrm>
            <a:off x="18067338"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he-IL"/>
          </a:p>
        </p:txBody>
      </p:sp>
      <p:sp>
        <p:nvSpPr>
          <p:cNvPr id="5126" name="AutoShape 6" descr="של 71 – שנתי ה - הכינוס הארצי התלת האיגוד הישראלי למיילדות וגינקולוגיה"/>
          <p:cNvSpPr>
            <a:spLocks noChangeAspect="1" noChangeArrowheads="1"/>
          </p:cNvSpPr>
          <p:nvPr/>
        </p:nvSpPr>
        <p:spPr bwMode="auto">
          <a:xfrm>
            <a:off x="18067338"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he-IL"/>
          </a:p>
        </p:txBody>
      </p:sp>
      <p:pic>
        <p:nvPicPr>
          <p:cNvPr id="5128" name="Picture 8" descr="דף הבית - החברה הישראלית לאורוגינקולוגיה ולריצפת האגן"/>
          <p:cNvPicPr>
            <a:picLocks noChangeAspect="1" noChangeArrowheads="1"/>
          </p:cNvPicPr>
          <p:nvPr/>
        </p:nvPicPr>
        <p:blipFill>
          <a:blip r:embed="rId4" cstate="print"/>
          <a:srcRect/>
          <a:stretch>
            <a:fillRect/>
          </a:stretch>
        </p:blipFill>
        <p:spPr bwMode="auto">
          <a:xfrm>
            <a:off x="13972990" y="0"/>
            <a:ext cx="4315010" cy="2767236"/>
          </a:xfrm>
          <a:prstGeom prst="rect">
            <a:avLst/>
          </a:prstGeom>
          <a:noFill/>
        </p:spPr>
      </p:pic>
      <p:pic>
        <p:nvPicPr>
          <p:cNvPr id="5130" name="Picture 10" descr="LUKE CHUEH : THE MISCARRIAGE"/>
          <p:cNvPicPr>
            <a:picLocks noChangeAspect="1" noChangeArrowheads="1"/>
          </p:cNvPicPr>
          <p:nvPr/>
        </p:nvPicPr>
        <p:blipFill>
          <a:blip r:embed="rId5" cstate="print"/>
          <a:srcRect/>
          <a:stretch>
            <a:fillRect/>
          </a:stretch>
        </p:blipFill>
        <p:spPr bwMode="auto">
          <a:xfrm>
            <a:off x="9792072" y="8372475"/>
            <a:ext cx="2390775" cy="1914525"/>
          </a:xfrm>
          <a:prstGeom prst="rect">
            <a:avLst/>
          </a:prstGeom>
          <a:noFill/>
        </p:spPr>
      </p:pic>
      <p:pic>
        <p:nvPicPr>
          <p:cNvPr id="68610" name="Picture 2" descr="May be an image of one or more people and text"/>
          <p:cNvPicPr>
            <a:picLocks noChangeAspect="1" noChangeArrowheads="1"/>
          </p:cNvPicPr>
          <p:nvPr/>
        </p:nvPicPr>
        <p:blipFill>
          <a:blip r:embed="rId6" cstate="print"/>
          <a:srcRect/>
          <a:stretch>
            <a:fillRect/>
          </a:stretch>
        </p:blipFill>
        <p:spPr bwMode="auto">
          <a:xfrm>
            <a:off x="11088216" y="3271292"/>
            <a:ext cx="5689381" cy="4769397"/>
          </a:xfrm>
          <a:prstGeom prst="rect">
            <a:avLst/>
          </a:prstGeom>
          <a:noFill/>
        </p:spPr>
      </p:pic>
    </p:spTree>
    <p:extLst>
      <p:ext uri="{BB962C8B-B14F-4D97-AF65-F5344CB8AC3E}">
        <p14:creationId xmlns:p14="http://schemas.microsoft.com/office/powerpoint/2010/main" xmlns="" val="197690975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תמונה 31">
            <a:extLst>
              <a:ext uri="{FF2B5EF4-FFF2-40B4-BE49-F238E27FC236}">
                <a16:creationId xmlns:a16="http://schemas.microsoft.com/office/drawing/2014/main" xmlns="" id="{7DDD3FA3-F75A-4A5F-BFF4-54AB5478DF10}"/>
              </a:ext>
            </a:extLst>
          </p:cNvPr>
          <p:cNvPicPr>
            <a:picLocks noChangeAspect="1"/>
          </p:cNvPicPr>
          <p:nvPr/>
        </p:nvPicPr>
        <p:blipFill>
          <a:blip r:embed="rId3" cstate="print">
            <a:alphaModFix amt="40000"/>
          </a:blip>
          <a:stretch>
            <a:fillRect/>
          </a:stretch>
        </p:blipFill>
        <p:spPr>
          <a:xfrm>
            <a:off x="2286000" y="-4268"/>
            <a:ext cx="13716000" cy="10277553"/>
          </a:xfrm>
          <a:prstGeom prst="rect">
            <a:avLst/>
          </a:prstGeom>
          <a:effectLst>
            <a:reflection endPos="0" dist="50800" dir="5400000" sy="-100000" algn="bl" rotWithShape="0"/>
          </a:effectLst>
        </p:spPr>
      </p:pic>
      <p:sp>
        <p:nvSpPr>
          <p:cNvPr id="18" name="Text Placeholder 17">
            <a:extLst>
              <a:ext uri="{FF2B5EF4-FFF2-40B4-BE49-F238E27FC236}">
                <a16:creationId xmlns:a16="http://schemas.microsoft.com/office/drawing/2014/main" xmlns="" id="{7C5F1F10-FC89-4C1E-8785-5B554E09EB65}"/>
              </a:ext>
            </a:extLst>
          </p:cNvPr>
          <p:cNvSpPr>
            <a:spLocks noGrp="1"/>
          </p:cNvSpPr>
          <p:nvPr>
            <p:ph type="body" sz="quarter" idx="4294967295"/>
          </p:nvPr>
        </p:nvSpPr>
        <p:spPr>
          <a:xfrm>
            <a:off x="9572625" y="5803107"/>
            <a:ext cx="6429375" cy="1445418"/>
          </a:xfrm>
        </p:spPr>
        <p:txBody>
          <a:bodyPr/>
          <a:lstStyle/>
          <a:p>
            <a:pPr algn="ctr" eaLnBrk="1" hangingPunct="1">
              <a:defRPr/>
            </a:pPr>
            <a:endParaRPr lang="he-IL" sz="6000" dirty="0">
              <a:solidFill>
                <a:schemeClr val="bg2">
                  <a:lumMod val="50000"/>
                </a:schemeClr>
              </a:solidFill>
              <a:latin typeface="Heebo" pitchFamily="2" charset="-79"/>
              <a:cs typeface="Heebo" pitchFamily="2" charset="-79"/>
            </a:endParaRPr>
          </a:p>
          <a:p>
            <a:pPr eaLnBrk="1" hangingPunct="1">
              <a:defRPr/>
            </a:pPr>
            <a:endParaRPr lang="he-IL" sz="3600" dirty="0">
              <a:solidFill>
                <a:schemeClr val="bg2">
                  <a:lumMod val="50000"/>
                </a:schemeClr>
              </a:solidFill>
              <a:latin typeface="Heebo" pitchFamily="2" charset="-79"/>
              <a:cs typeface="Heebo" pitchFamily="2" charset="-79"/>
            </a:endParaRPr>
          </a:p>
        </p:txBody>
      </p:sp>
      <p:sp>
        <p:nvSpPr>
          <p:cNvPr id="38" name="כותרת 65">
            <a:extLst>
              <a:ext uri="{FF2B5EF4-FFF2-40B4-BE49-F238E27FC236}">
                <a16:creationId xmlns:a16="http://schemas.microsoft.com/office/drawing/2014/main" xmlns="" id="{3471F0B5-2CA8-4770-9443-1453DA5B4D13}"/>
              </a:ext>
            </a:extLst>
          </p:cNvPr>
          <p:cNvSpPr txBox="1">
            <a:spLocks/>
          </p:cNvSpPr>
          <p:nvPr/>
        </p:nvSpPr>
        <p:spPr>
          <a:xfrm>
            <a:off x="5857877" y="3090865"/>
            <a:ext cx="7186613" cy="1719263"/>
          </a:xfrm>
          <a:prstGeom prst="rect">
            <a:avLst/>
          </a:prstGeom>
        </p:spPr>
        <p:txBody>
          <a:bodyPr lIns="137160" tIns="68580" rIns="137160" bIns="68580"/>
          <a:lstStyle>
            <a:lvl1pPr algn="l" defTabSz="914400" rtl="1" eaLnBrk="1" latinLnBrk="0" hangingPunct="1">
              <a:lnSpc>
                <a:spcPct val="90000"/>
              </a:lnSpc>
              <a:spcBef>
                <a:spcPct val="0"/>
              </a:spcBef>
              <a:buNone/>
              <a:defRPr lang="en-US" sz="7200" kern="1200">
                <a:solidFill>
                  <a:schemeClr val="accent2">
                    <a:lumMod val="50000"/>
                  </a:schemeClr>
                </a:solidFill>
                <a:latin typeface="+mj-lt"/>
                <a:ea typeface="+mn-ea"/>
                <a:cs typeface="+mn-cs"/>
              </a:defRPr>
            </a:lvl1pPr>
          </a:lstStyle>
          <a:p>
            <a:pPr algn="r">
              <a:lnSpc>
                <a:spcPct val="150000"/>
              </a:lnSpc>
              <a:defRPr/>
            </a:pPr>
            <a:endParaRPr lang="he-IL" sz="9000" dirty="0">
              <a:solidFill>
                <a:schemeClr val="bg2">
                  <a:lumMod val="50000"/>
                </a:schemeClr>
              </a:solidFill>
              <a:latin typeface="Heebo" pitchFamily="2" charset="-79"/>
              <a:cs typeface="Heebo" pitchFamily="2" charset="-79"/>
            </a:endParaRPr>
          </a:p>
        </p:txBody>
      </p:sp>
      <p:pic>
        <p:nvPicPr>
          <p:cNvPr id="33797" name="Picture 4">
            <a:extLst>
              <a:ext uri="{FF2B5EF4-FFF2-40B4-BE49-F238E27FC236}">
                <a16:creationId xmlns:a16="http://schemas.microsoft.com/office/drawing/2014/main" xmlns="" id="{5E07778E-1F28-4BB2-B794-D99AF952227F}"/>
              </a:ext>
            </a:extLst>
          </p:cNvPr>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1627645" y="54770"/>
            <a:ext cx="3714750" cy="284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a:extLst>
              <a:ext uri="{FF2B5EF4-FFF2-40B4-BE49-F238E27FC236}">
                <a16:creationId xmlns:a16="http://schemas.microsoft.com/office/drawing/2014/main" xmlns="" id="{DD3C124B-2DFB-403B-AC82-F5FCBBBF3247}"/>
              </a:ext>
            </a:extLst>
          </p:cNvPr>
          <p:cNvSpPr txBox="1">
            <a:spLocks noChangeArrowheads="1"/>
          </p:cNvSpPr>
          <p:nvPr/>
        </p:nvSpPr>
        <p:spPr bwMode="auto">
          <a:xfrm>
            <a:off x="2997995" y="3012282"/>
            <a:ext cx="12344400" cy="2600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37160" tIns="68580" rIns="137160" bIns="68580">
            <a:spAutoFit/>
          </a:bodyPr>
          <a:lstStyle>
            <a:lvl1pPr marL="285750" indent="-28575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buFont typeface="Arial" panose="020B0604020202020204" pitchFamily="34" charset="0"/>
              <a:buChar char="•"/>
            </a:pPr>
            <a:r>
              <a:rPr lang="en-US" altLang="x-none" sz="3200" dirty="0">
                <a:solidFill>
                  <a:srgbClr val="746199"/>
                </a:solidFill>
                <a:latin typeface="Roboto" panose="02000000000000000000" pitchFamily="2" charset="0"/>
              </a:rPr>
              <a:t>The aim of the Association of Early Pregnancy units (</a:t>
            </a:r>
            <a:r>
              <a:rPr lang="en-US" altLang="x-none" sz="3200" b="1" dirty="0">
                <a:solidFill>
                  <a:srgbClr val="746199"/>
                </a:solidFill>
                <a:latin typeface="Roboto" panose="02000000000000000000" pitchFamily="2" charset="0"/>
              </a:rPr>
              <a:t>AEPU</a:t>
            </a:r>
            <a:r>
              <a:rPr lang="en-US" altLang="x-none" sz="3200" dirty="0">
                <a:solidFill>
                  <a:srgbClr val="746199"/>
                </a:solidFill>
                <a:latin typeface="Roboto" panose="02000000000000000000" pitchFamily="2" charset="0"/>
              </a:rPr>
              <a:t>) is to provide </a:t>
            </a:r>
            <a:r>
              <a:rPr lang="en-US" altLang="x-none" sz="3200" b="1" dirty="0">
                <a:solidFill>
                  <a:srgbClr val="746199"/>
                </a:solidFill>
                <a:latin typeface="Roboto" panose="02000000000000000000" pitchFamily="2" charset="0"/>
              </a:rPr>
              <a:t>education and resources to healthcare professionals </a:t>
            </a:r>
            <a:r>
              <a:rPr lang="en-US" altLang="x-none" sz="3200" dirty="0">
                <a:solidFill>
                  <a:srgbClr val="746199"/>
                </a:solidFill>
                <a:latin typeface="Roboto" panose="02000000000000000000" pitchFamily="2" charset="0"/>
              </a:rPr>
              <a:t>working in early pregnancy to improve / maintain standards in provision of care to </a:t>
            </a:r>
            <a:r>
              <a:rPr lang="en-US" altLang="x-none" sz="3200" b="1" dirty="0">
                <a:solidFill>
                  <a:srgbClr val="746199"/>
                </a:solidFill>
                <a:latin typeface="Roboto" panose="02000000000000000000" pitchFamily="2" charset="0"/>
              </a:rPr>
              <a:t>women and their partners</a:t>
            </a:r>
            <a:r>
              <a:rPr lang="en-US" altLang="x-none" sz="3200" dirty="0">
                <a:solidFill>
                  <a:srgbClr val="746199"/>
                </a:solidFill>
                <a:latin typeface="Roboto" panose="02000000000000000000" pitchFamily="2" charset="0"/>
              </a:rPr>
              <a:t> in early pregnancy.</a:t>
            </a:r>
            <a:endParaRPr lang="x-none" altLang="x-none" sz="3200" dirty="0"/>
          </a:p>
        </p:txBody>
      </p:sp>
      <p:sp>
        <p:nvSpPr>
          <p:cNvPr id="14" name="TextBox 13">
            <a:extLst>
              <a:ext uri="{FF2B5EF4-FFF2-40B4-BE49-F238E27FC236}">
                <a16:creationId xmlns:a16="http://schemas.microsoft.com/office/drawing/2014/main" xmlns="" id="{6E56D337-D5A5-4EB0-9536-845C0AD7D34E}"/>
              </a:ext>
            </a:extLst>
          </p:cNvPr>
          <p:cNvSpPr txBox="1">
            <a:spLocks noChangeArrowheads="1"/>
          </p:cNvSpPr>
          <p:nvPr/>
        </p:nvSpPr>
        <p:spPr bwMode="auto">
          <a:xfrm>
            <a:off x="3311352" y="5719564"/>
            <a:ext cx="12344400" cy="11233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37160" tIns="68580" rIns="137160" bIns="68580">
            <a:spAutoFit/>
          </a:bodyPr>
          <a:lstStyle>
            <a:lvl1pPr marL="285750" indent="-28575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buFont typeface="Arial" panose="020B0604020202020204" pitchFamily="34" charset="0"/>
              <a:buChar char="•"/>
            </a:pPr>
            <a:r>
              <a:rPr lang="en-US" altLang="x-none" sz="3200" dirty="0">
                <a:solidFill>
                  <a:srgbClr val="746199"/>
                </a:solidFill>
                <a:latin typeface="Roboto" panose="02000000000000000000" pitchFamily="2" charset="0"/>
              </a:rPr>
              <a:t>Early pregnancy care involves doctors, nurses, </a:t>
            </a:r>
            <a:r>
              <a:rPr lang="en-US" altLang="x-none" sz="3200" dirty="0" err="1">
                <a:solidFill>
                  <a:srgbClr val="746199"/>
                </a:solidFill>
                <a:latin typeface="Roboto" panose="02000000000000000000" pitchFamily="2" charset="0"/>
              </a:rPr>
              <a:t>ultrasonographers</a:t>
            </a:r>
            <a:r>
              <a:rPr lang="en-US" altLang="x-none" sz="3200" dirty="0">
                <a:solidFill>
                  <a:srgbClr val="746199"/>
                </a:solidFill>
                <a:latin typeface="Roboto" panose="02000000000000000000" pitchFamily="2" charset="0"/>
              </a:rPr>
              <a:t>, midwives and support staff</a:t>
            </a:r>
            <a:r>
              <a:rPr lang="en-US" altLang="x-none" dirty="0">
                <a:solidFill>
                  <a:srgbClr val="746199"/>
                </a:solidFill>
                <a:latin typeface="Roboto" panose="02000000000000000000" pitchFamily="2" charset="0"/>
              </a:rPr>
              <a:t>.</a:t>
            </a:r>
            <a:endParaRPr lang="x-none" altLang="x-none"/>
          </a:p>
        </p:txBody>
      </p:sp>
      <p:sp>
        <p:nvSpPr>
          <p:cNvPr id="15" name="TextBox 14">
            <a:extLst>
              <a:ext uri="{FF2B5EF4-FFF2-40B4-BE49-F238E27FC236}">
                <a16:creationId xmlns:a16="http://schemas.microsoft.com/office/drawing/2014/main" xmlns="" id="{4153C4BB-0AE0-428A-B65C-B869C446E9A8}"/>
              </a:ext>
            </a:extLst>
          </p:cNvPr>
          <p:cNvSpPr txBox="1">
            <a:spLocks noChangeArrowheads="1"/>
          </p:cNvSpPr>
          <p:nvPr/>
        </p:nvSpPr>
        <p:spPr bwMode="auto">
          <a:xfrm>
            <a:off x="5255568" y="7087716"/>
            <a:ext cx="12344400" cy="10002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37160" tIns="68580" rIns="137160" bIns="68580">
            <a:spAutoFit/>
          </a:bodyPr>
          <a:lstStyle>
            <a:lvl1pPr marL="285750" indent="-28575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buFont typeface="Arial" panose="020B0604020202020204" pitchFamily="34" charset="0"/>
              <a:buChar char="•"/>
            </a:pPr>
            <a:r>
              <a:rPr lang="en-US" altLang="x-none" sz="2800" dirty="0">
                <a:solidFill>
                  <a:srgbClr val="746199"/>
                </a:solidFill>
                <a:latin typeface="Roboto" panose="02000000000000000000" pitchFamily="2" charset="0"/>
              </a:rPr>
              <a:t>The AEPU was </a:t>
            </a:r>
            <a:r>
              <a:rPr lang="en-US" altLang="x-none" sz="2800" dirty="0" smtClean="0">
                <a:solidFill>
                  <a:srgbClr val="746199"/>
                </a:solidFill>
                <a:latin typeface="Roboto" panose="02000000000000000000" pitchFamily="2" charset="0"/>
              </a:rPr>
              <a:t>recognized </a:t>
            </a:r>
            <a:r>
              <a:rPr lang="en-US" altLang="x-none" sz="2800" dirty="0">
                <a:solidFill>
                  <a:srgbClr val="746199"/>
                </a:solidFill>
                <a:latin typeface="Roboto" panose="02000000000000000000" pitchFamily="2" charset="0"/>
              </a:rPr>
              <a:t>by The </a:t>
            </a:r>
            <a:r>
              <a:rPr lang="en-US" altLang="x-none" sz="2800" b="1" dirty="0">
                <a:solidFill>
                  <a:srgbClr val="746199"/>
                </a:solidFill>
                <a:latin typeface="Roboto" panose="02000000000000000000" pitchFamily="2" charset="0"/>
              </a:rPr>
              <a:t>Royal College of Obstetricians and </a:t>
            </a:r>
            <a:r>
              <a:rPr lang="en-US" altLang="x-none" sz="2800" b="1" dirty="0" err="1">
                <a:solidFill>
                  <a:srgbClr val="746199"/>
                </a:solidFill>
                <a:latin typeface="Roboto" panose="02000000000000000000" pitchFamily="2" charset="0"/>
              </a:rPr>
              <a:t>Gynaecologists</a:t>
            </a:r>
            <a:r>
              <a:rPr lang="en-US" altLang="x-none" sz="2800" b="1" dirty="0">
                <a:solidFill>
                  <a:srgbClr val="746199"/>
                </a:solidFill>
                <a:latin typeface="Roboto" panose="02000000000000000000" pitchFamily="2" charset="0"/>
              </a:rPr>
              <a:t>.</a:t>
            </a:r>
            <a:endParaRPr lang="x-none" altLang="x-none" sz="2800" b="1"/>
          </a:p>
        </p:txBody>
      </p:sp>
      <p:sp>
        <p:nvSpPr>
          <p:cNvPr id="16" name="TextBox 15">
            <a:extLst>
              <a:ext uri="{FF2B5EF4-FFF2-40B4-BE49-F238E27FC236}">
                <a16:creationId xmlns:a16="http://schemas.microsoft.com/office/drawing/2014/main" xmlns="" id="{F5DFEC71-41C6-4E3C-B9C8-AAA6252444CD}"/>
              </a:ext>
            </a:extLst>
          </p:cNvPr>
          <p:cNvSpPr txBox="1">
            <a:spLocks noChangeArrowheads="1"/>
          </p:cNvSpPr>
          <p:nvPr/>
        </p:nvSpPr>
        <p:spPr bwMode="auto">
          <a:xfrm>
            <a:off x="5111552" y="8383860"/>
            <a:ext cx="12344400" cy="16158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37160" tIns="68580" rIns="137160" bIns="68580">
            <a:spAutoFit/>
          </a:bodyPr>
          <a:lstStyle>
            <a:lvl1pPr marL="285750" indent="-28575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buFont typeface="Arial" panose="020B0604020202020204" pitchFamily="34" charset="0"/>
              <a:buChar char="•"/>
            </a:pPr>
            <a:r>
              <a:rPr lang="en-US" altLang="x-none" sz="3200" dirty="0">
                <a:solidFill>
                  <a:srgbClr val="746199"/>
                </a:solidFill>
                <a:latin typeface="Roboto" panose="02000000000000000000" pitchFamily="2" charset="0"/>
              </a:rPr>
              <a:t>There are </a:t>
            </a:r>
            <a:r>
              <a:rPr lang="en-US" altLang="x-none" sz="3200" b="1" u="sng" dirty="0">
                <a:solidFill>
                  <a:srgbClr val="746199"/>
                </a:solidFill>
                <a:latin typeface="Roboto" panose="02000000000000000000" pitchFamily="2" charset="0"/>
              </a:rPr>
              <a:t>over 200 </a:t>
            </a:r>
            <a:r>
              <a:rPr lang="en-US" altLang="x-none" sz="3200" dirty="0">
                <a:solidFill>
                  <a:srgbClr val="746199"/>
                </a:solidFill>
                <a:latin typeface="Roboto" panose="02000000000000000000" pitchFamily="2" charset="0"/>
              </a:rPr>
              <a:t>Early Pregnancy units across the UK in NHS hospitals</a:t>
            </a:r>
            <a:r>
              <a:rPr lang="en-US" altLang="x-none" sz="3200" dirty="0"/>
              <a:t/>
            </a:r>
            <a:br>
              <a:rPr lang="en-US" altLang="x-none" sz="3200" dirty="0"/>
            </a:br>
            <a:endParaRPr lang="x-none" altLang="x-none" sz="3200"/>
          </a:p>
        </p:txBody>
      </p:sp>
      <p:pic>
        <p:nvPicPr>
          <p:cNvPr id="33802" name="Picture 6" descr="ICHG 2019">
            <a:extLst>
              <a:ext uri="{FF2B5EF4-FFF2-40B4-BE49-F238E27FC236}">
                <a16:creationId xmlns:a16="http://schemas.microsoft.com/office/drawing/2014/main" xmlns="" id="{97BAC78F-AC9C-40B8-93F3-06588477CEA0}"/>
              </a:ext>
            </a:extLst>
          </p:cNvPr>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3088482" y="121447"/>
            <a:ext cx="4362450" cy="28908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Rectangle 4">
            <a:extLst>
              <a:ext uri="{FF2B5EF4-FFF2-40B4-BE49-F238E27FC236}">
                <a16:creationId xmlns:a16="http://schemas.microsoft.com/office/drawing/2014/main" xmlns="" id="{7A7223BE-F570-4991-B62C-EDC89802D797}"/>
              </a:ext>
            </a:extLst>
          </p:cNvPr>
          <p:cNvSpPr/>
          <p:nvPr/>
        </p:nvSpPr>
        <p:spPr>
          <a:xfrm>
            <a:off x="7873318" y="481466"/>
            <a:ext cx="2645435" cy="1384995"/>
          </a:xfrm>
          <a:prstGeom prst="rect">
            <a:avLst/>
          </a:prstGeom>
          <a:noFill/>
        </p:spPr>
        <p:txBody>
          <a:bodyPr wrap="none" lIns="137160" tIns="68580" rIns="137160" bIns="68580">
            <a:spAutoFit/>
          </a:bodyPr>
          <a:lstStyle/>
          <a:p>
            <a:pPr algn="ctr">
              <a:defRPr/>
            </a:pPr>
            <a:r>
              <a:rPr lang="en-US" sz="81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AEPU</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 calcmode="lin" valueType="num">
                                      <p:cBhvr additive="base">
                                        <p:cTn id="7" dur="500" fill="hold"/>
                                        <p:tgtEl>
                                          <p:spTgt spid="1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Early Pregnancy Assessment Unit – Obstetrics and Gynecology ...">
            <a:extLst>
              <a:ext uri="{FF2B5EF4-FFF2-40B4-BE49-F238E27FC236}">
                <a16:creationId xmlns:a16="http://schemas.microsoft.com/office/drawing/2014/main" xmlns="" id="{AFC78209-D3C8-4275-AA9F-3777EF6571EC}"/>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445797" y="4981575"/>
            <a:ext cx="3574256" cy="357425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2771" name="Picture 4" descr="Pregnancy Assessment Centre now open | Mater Mothers">
            <a:extLst>
              <a:ext uri="{FF2B5EF4-FFF2-40B4-BE49-F238E27FC236}">
                <a16:creationId xmlns:a16="http://schemas.microsoft.com/office/drawing/2014/main" xmlns="" id="{9FB92255-3D00-4FE9-B39E-9118F7F392CA}"/>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9070182" y="3783807"/>
            <a:ext cx="5217318" cy="52173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2772" name="Picture 6" descr="https://www.aepu.org.uk/wp-content/uploads/2020/02/Web-banner-AEPU-2020-1024x244.jpg">
            <a:extLst>
              <a:ext uri="{FF2B5EF4-FFF2-40B4-BE49-F238E27FC236}">
                <a16:creationId xmlns:a16="http://schemas.microsoft.com/office/drawing/2014/main" xmlns="" id="{7122FC1E-2AC7-4454-9A6E-B8A15F220BEC}"/>
              </a:ext>
            </a:extLst>
          </p:cNvPr>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526757" y="1497807"/>
            <a:ext cx="9191625" cy="2190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תמונה 31">
            <a:extLst>
              <a:ext uri="{FF2B5EF4-FFF2-40B4-BE49-F238E27FC236}">
                <a16:creationId xmlns:a16="http://schemas.microsoft.com/office/drawing/2014/main" xmlns="" id="{132EAF72-A461-4834-8CA5-183D656C1307}"/>
              </a:ext>
            </a:extLst>
          </p:cNvPr>
          <p:cNvPicPr>
            <a:picLocks noChangeAspect="1"/>
          </p:cNvPicPr>
          <p:nvPr/>
        </p:nvPicPr>
        <p:blipFill>
          <a:blip r:embed="rId3" cstate="print">
            <a:alphaModFix amt="40000"/>
          </a:blip>
          <a:stretch>
            <a:fillRect/>
          </a:stretch>
        </p:blipFill>
        <p:spPr>
          <a:xfrm>
            <a:off x="2286000" y="-4268"/>
            <a:ext cx="13716000" cy="10277553"/>
          </a:xfrm>
          <a:prstGeom prst="rect">
            <a:avLst/>
          </a:prstGeom>
          <a:effectLst>
            <a:reflection endPos="0" dist="50800" dir="5400000" sy="-100000" algn="bl" rotWithShape="0"/>
          </a:effectLst>
        </p:spPr>
      </p:pic>
      <p:sp>
        <p:nvSpPr>
          <p:cNvPr id="18" name="Text Placeholder 17">
            <a:extLst>
              <a:ext uri="{FF2B5EF4-FFF2-40B4-BE49-F238E27FC236}">
                <a16:creationId xmlns:a16="http://schemas.microsoft.com/office/drawing/2014/main" xmlns="" id="{EEBAE651-0C09-43C3-A8CB-15D962427ABE}"/>
              </a:ext>
            </a:extLst>
          </p:cNvPr>
          <p:cNvSpPr>
            <a:spLocks noGrp="1"/>
          </p:cNvSpPr>
          <p:nvPr>
            <p:ph type="body" sz="quarter" idx="12"/>
          </p:nvPr>
        </p:nvSpPr>
        <p:spPr>
          <a:xfrm>
            <a:off x="8893970" y="5803107"/>
            <a:ext cx="6429375" cy="1445418"/>
          </a:xfrm>
        </p:spPr>
        <p:txBody>
          <a:bodyPr/>
          <a:lstStyle/>
          <a:p>
            <a:pPr algn="ctr" eaLnBrk="1" hangingPunct="1">
              <a:defRPr/>
            </a:pPr>
            <a:endParaRPr lang="he-IL" sz="6000" dirty="0">
              <a:solidFill>
                <a:schemeClr val="bg2">
                  <a:lumMod val="50000"/>
                </a:schemeClr>
              </a:solidFill>
              <a:latin typeface="Heebo" pitchFamily="2" charset="-79"/>
              <a:cs typeface="Heebo" pitchFamily="2" charset="-79"/>
            </a:endParaRPr>
          </a:p>
          <a:p>
            <a:pPr eaLnBrk="1" hangingPunct="1">
              <a:defRPr/>
            </a:pPr>
            <a:endParaRPr lang="he-IL" sz="3600" dirty="0">
              <a:solidFill>
                <a:schemeClr val="bg2">
                  <a:lumMod val="50000"/>
                </a:schemeClr>
              </a:solidFill>
              <a:latin typeface="Heebo" pitchFamily="2" charset="-79"/>
              <a:cs typeface="Heebo" pitchFamily="2" charset="-79"/>
            </a:endParaRPr>
          </a:p>
        </p:txBody>
      </p:sp>
      <p:sp>
        <p:nvSpPr>
          <p:cNvPr id="38" name="כותרת 65">
            <a:extLst>
              <a:ext uri="{FF2B5EF4-FFF2-40B4-BE49-F238E27FC236}">
                <a16:creationId xmlns:a16="http://schemas.microsoft.com/office/drawing/2014/main" xmlns="" id="{197F46E0-A19C-491C-A6DB-62E429223FB9}"/>
              </a:ext>
            </a:extLst>
          </p:cNvPr>
          <p:cNvSpPr txBox="1">
            <a:spLocks/>
          </p:cNvSpPr>
          <p:nvPr/>
        </p:nvSpPr>
        <p:spPr>
          <a:xfrm>
            <a:off x="5476875" y="2845595"/>
            <a:ext cx="7572375" cy="1952625"/>
          </a:xfrm>
          <a:prstGeom prst="rect">
            <a:avLst/>
          </a:prstGeom>
        </p:spPr>
        <p:txBody>
          <a:bodyPr lIns="137160" tIns="68580" rIns="137160" bIns="68580"/>
          <a:lstStyle>
            <a:lvl1pPr algn="l" defTabSz="914400" rtl="1" eaLnBrk="1" latinLnBrk="0" hangingPunct="1">
              <a:lnSpc>
                <a:spcPct val="90000"/>
              </a:lnSpc>
              <a:spcBef>
                <a:spcPct val="0"/>
              </a:spcBef>
              <a:buNone/>
              <a:defRPr lang="en-US" sz="7200" kern="1200">
                <a:solidFill>
                  <a:schemeClr val="accent2">
                    <a:lumMod val="50000"/>
                  </a:schemeClr>
                </a:solidFill>
                <a:latin typeface="+mj-lt"/>
                <a:ea typeface="+mn-ea"/>
                <a:cs typeface="+mn-cs"/>
              </a:defRPr>
            </a:lvl1pPr>
          </a:lstStyle>
          <a:p>
            <a:pPr algn="r">
              <a:lnSpc>
                <a:spcPct val="150000"/>
              </a:lnSpc>
              <a:defRPr/>
            </a:pPr>
            <a:endParaRPr lang="he-IL" sz="9000" dirty="0">
              <a:solidFill>
                <a:schemeClr val="bg2">
                  <a:lumMod val="50000"/>
                </a:schemeClr>
              </a:solidFill>
              <a:latin typeface="Heebo" pitchFamily="2" charset="-79"/>
              <a:cs typeface="Heebo" pitchFamily="2" charset="-79"/>
            </a:endParaRPr>
          </a:p>
        </p:txBody>
      </p:sp>
      <p:pic>
        <p:nvPicPr>
          <p:cNvPr id="36869" name="Picture 2" descr="Practical or Theory: What Makes You Pro After Bachelor in Technology? -  Sharda University Blog">
            <a:extLst>
              <a:ext uri="{FF2B5EF4-FFF2-40B4-BE49-F238E27FC236}">
                <a16:creationId xmlns:a16="http://schemas.microsoft.com/office/drawing/2014/main" xmlns="" id="{6FD1D242-394E-4000-B695-7EAFFD7DC09B}"/>
              </a:ext>
            </a:extLst>
          </p:cNvPr>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2286000" y="1552577"/>
            <a:ext cx="13716000" cy="717947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6870" name="Picture 6" descr="Meaning of Naive">
            <a:extLst>
              <a:ext uri="{FF2B5EF4-FFF2-40B4-BE49-F238E27FC236}">
                <a16:creationId xmlns:a16="http://schemas.microsoft.com/office/drawing/2014/main" xmlns="" id="{841A8E3B-730E-4E8E-9011-26DAB473D2AD}"/>
              </a:ext>
            </a:extLst>
          </p:cNvPr>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10787065" y="3545682"/>
            <a:ext cx="4557713" cy="2257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6871" name="Picture 8" descr="Feminist Symbol with this Famous Woman in Red Scarf with White Dots,  Rolling Up Her Sleeve To Participate in the War Effort. Stock Vector -  Illustration of fist, communication: 150822119">
            <a:extLst>
              <a:ext uri="{FF2B5EF4-FFF2-40B4-BE49-F238E27FC236}">
                <a16:creationId xmlns:a16="http://schemas.microsoft.com/office/drawing/2014/main" xmlns="" id="{0AF511E5-C34F-460D-8217-9C0A0AF83978}"/>
              </a:ext>
            </a:extLst>
          </p:cNvPr>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11592272" y="5719564"/>
            <a:ext cx="2878932" cy="3038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6872" name="Picture 10" descr="The concept of real estate investment trusts and the associated beneficial tax regime introduced to attract investments in the segment have proved to be a welcome step for the economy. ">
            <a:extLst>
              <a:ext uri="{FF2B5EF4-FFF2-40B4-BE49-F238E27FC236}">
                <a16:creationId xmlns:a16="http://schemas.microsoft.com/office/drawing/2014/main" xmlns="" id="{97CB9C6F-23FE-4853-BCEC-BF067828E888}"/>
              </a:ext>
            </a:extLst>
          </p:cNvPr>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2840834" y="3821909"/>
            <a:ext cx="5500688" cy="30789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0833" name="Rectangle 1"/>
          <p:cNvSpPr>
            <a:spLocks noChangeArrowheads="1"/>
          </p:cNvSpPr>
          <p:nvPr/>
        </p:nvSpPr>
        <p:spPr bwMode="auto">
          <a:xfrm>
            <a:off x="4607496" y="3526224"/>
            <a:ext cx="9360024" cy="3508653"/>
          </a:xfrm>
          <a:prstGeom prst="rect">
            <a:avLst/>
          </a:prstGeom>
          <a:solidFill>
            <a:schemeClr val="accent4">
              <a:lumMod val="40000"/>
              <a:lumOff val="60000"/>
            </a:schemeClr>
          </a:solidFill>
          <a:ln w="9525">
            <a:noFill/>
            <a:miter lim="800000"/>
            <a:headEnd/>
            <a:tailEnd/>
          </a:ln>
          <a:effectLst/>
        </p:spPr>
        <p:txBody>
          <a:bodyPr vert="horz" wrap="square" lIns="0" tIns="0" rIns="0" bIns="0" numCol="1" anchor="ctr" anchorCtr="0" compatLnSpc="1">
            <a:prstTxWarp prst="textNoShape">
              <a:avLst/>
            </a:prstTxWarp>
            <a:spAutoFit/>
          </a:bodyPr>
          <a:lstStyle/>
          <a:p>
            <a:pPr marL="0" marR="0" lvl="0" indent="0" algn="r" defTabSz="914400" rtl="1" eaLnBrk="1" fontAlgn="base" latinLnBrk="0" hangingPunct="1">
              <a:lnSpc>
                <a:spcPct val="100000"/>
              </a:lnSpc>
              <a:spcBef>
                <a:spcPct val="0"/>
              </a:spcBef>
              <a:spcAft>
                <a:spcPct val="0"/>
              </a:spcAft>
              <a:buClrTx/>
              <a:buSzTx/>
              <a:buFontTx/>
              <a:buNone/>
              <a:tabLst/>
            </a:pPr>
            <a:r>
              <a:rPr kumimoji="0" lang="he-IL" sz="3600" b="1" i="0" u="none" strike="noStrike" cap="none" normalizeH="0" baseline="0" dirty="0" smtClean="0">
                <a:ln>
                  <a:noFill/>
                </a:ln>
                <a:solidFill>
                  <a:srgbClr val="1F1F1F"/>
                </a:solidFill>
                <a:effectLst/>
                <a:latin typeface="inherit"/>
                <a:cs typeface="Arial" pitchFamily="34" charset="0"/>
              </a:rPr>
              <a:t>חשש במערכת הבריאות מפני קיצוץ של כ-5 מיליארד שקלים בתקציב המשרד</a:t>
            </a:r>
          </a:p>
          <a:p>
            <a:pPr marL="0" marR="0" lvl="0" indent="0" algn="r" defTabSz="914400" rtl="0" eaLnBrk="0" fontAlgn="base" latinLnBrk="0" hangingPunct="0">
              <a:lnSpc>
                <a:spcPct val="100000"/>
              </a:lnSpc>
              <a:spcBef>
                <a:spcPct val="0"/>
              </a:spcBef>
              <a:spcAft>
                <a:spcPct val="0"/>
              </a:spcAft>
              <a:buClrTx/>
              <a:buSzTx/>
              <a:buFontTx/>
              <a:buNone/>
              <a:tabLst/>
            </a:pPr>
            <a:r>
              <a:rPr kumimoji="0" lang="he-IL" sz="3600" b="1" i="0" u="none" strike="noStrike" cap="none" normalizeH="0" baseline="0" dirty="0" smtClean="0">
                <a:ln>
                  <a:noFill/>
                </a:ln>
                <a:solidFill>
                  <a:srgbClr val="434343"/>
                </a:solidFill>
                <a:effectLst/>
                <a:latin typeface="inherit"/>
                <a:cs typeface="Arial" pitchFamily="34" charset="0"/>
              </a:rPr>
              <a:t>• מנהלי בתי חולים "אנחנו זקוקים לכסף, המערכת קורסת - כיצד נטפל בחולים?"</a:t>
            </a:r>
          </a:p>
          <a:p>
            <a:pPr marL="0" marR="0" lvl="0" indent="0" algn="r" defTabSz="914400" rtl="0" eaLnBrk="0" fontAlgn="base" latinLnBrk="0" hangingPunct="0">
              <a:lnSpc>
                <a:spcPct val="100000"/>
              </a:lnSpc>
              <a:spcBef>
                <a:spcPct val="0"/>
              </a:spcBef>
              <a:spcAft>
                <a:spcPct val="0"/>
              </a:spcAft>
              <a:buClrTx/>
              <a:buSzTx/>
              <a:buFontTx/>
              <a:buNone/>
              <a:tabLst/>
            </a:pPr>
            <a:r>
              <a:rPr kumimoji="0" lang="he-IL" sz="3600" b="0" i="0" u="none" strike="noStrike" cap="none" normalizeH="0" baseline="0" dirty="0" smtClean="0">
                <a:ln>
                  <a:noFill/>
                </a:ln>
                <a:solidFill>
                  <a:srgbClr val="434343"/>
                </a:solidFill>
                <a:effectLst/>
                <a:latin typeface="Simpler Pro H"/>
                <a:cs typeface="Arial" pitchFamily="34" charset="0"/>
                <a:hlinkClick r:id="rId8"/>
              </a:rPr>
              <a:t>  </a:t>
            </a:r>
            <a:endParaRPr kumimoji="0" lang="he-IL" sz="3600" b="0" i="0" u="none" strike="noStrike" cap="none" normalizeH="0" baseline="0" dirty="0" smtClean="0">
              <a:ln>
                <a:noFill/>
              </a:ln>
              <a:solidFill>
                <a:srgbClr val="434343"/>
              </a:solidFill>
              <a:effectLst/>
              <a:latin typeface="Simpler Pro H"/>
              <a:cs typeface="Arial"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pPr>
            <a:r>
              <a:rPr kumimoji="0" lang="he-IL" sz="3600" b="1" i="0" u="none" strike="noStrike" cap="none" normalizeH="0" baseline="0" dirty="0" smtClean="0">
                <a:ln>
                  <a:noFill/>
                </a:ln>
                <a:solidFill>
                  <a:srgbClr val="006A9F"/>
                </a:solidFill>
                <a:effectLst/>
                <a:latin typeface="inherit"/>
                <a:cs typeface="Arial" pitchFamily="34" charset="0"/>
                <a:hlinkClick r:id="rId8"/>
              </a:rPr>
              <a:t>מיטל יסעור בית-אור</a:t>
            </a:r>
            <a:endParaRPr kumimoji="0" lang="he-IL" sz="3600" b="0" i="0" u="none" strike="noStrike" cap="none" normalizeH="0" baseline="0" dirty="0" smtClean="0">
              <a:ln>
                <a:noFill/>
              </a:ln>
              <a:solidFill>
                <a:srgbClr val="434343"/>
              </a:solidFill>
              <a:effectLst/>
              <a:latin typeface="inherit"/>
              <a:cs typeface="Arial"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pPr>
            <a:r>
              <a:rPr kumimoji="0" lang="he-IL" sz="1200" b="0" i="0" u="none" strike="noStrike" cap="none" normalizeH="0" baseline="0" dirty="0" smtClean="0">
                <a:ln>
                  <a:noFill/>
                </a:ln>
                <a:solidFill>
                  <a:srgbClr val="434343"/>
                </a:solidFill>
                <a:effectLst/>
                <a:latin typeface="inherit"/>
                <a:cs typeface="Arial" pitchFamily="34" charset="0"/>
              </a:rPr>
              <a:t>22/2/2023, 17:52, עודכן 22/2/2023, 18:00</a:t>
            </a:r>
            <a:endParaRPr kumimoji="0" lang="he-IL" sz="5400" b="0" i="0" u="none" strike="noStrike" cap="none" normalizeH="0" baseline="0" dirty="0" smtClean="0">
              <a:ln>
                <a:noFill/>
              </a:ln>
              <a:solidFill>
                <a:srgbClr val="434343"/>
              </a:solidFill>
              <a:effectLst/>
              <a:latin typeface="Simpler Pro H"/>
              <a:cs typeface="Arial" pitchFamily="34" charset="0"/>
            </a:endParaRPr>
          </a:p>
        </p:txBody>
      </p:sp>
      <p:pic>
        <p:nvPicPr>
          <p:cNvPr id="120834" name="Picture 2" descr="מיטל יסעור בית-אור">
            <a:hlinkClick r:id="rId8"/>
          </p:cNvPr>
          <p:cNvPicPr>
            <a:picLocks noChangeAspect="1" noChangeArrowheads="1"/>
          </p:cNvPicPr>
          <p:nvPr/>
        </p:nvPicPr>
        <p:blipFill>
          <a:blip r:embed="rId9" cstate="print"/>
          <a:srcRect/>
          <a:stretch>
            <a:fillRect/>
          </a:stretch>
        </p:blipFill>
        <p:spPr bwMode="auto">
          <a:xfrm>
            <a:off x="18200688" y="412750"/>
            <a:ext cx="857250" cy="857250"/>
          </a:xfrm>
          <a:prstGeom prst="rect">
            <a:avLst/>
          </a:prstGeom>
          <a:noFill/>
        </p:spPr>
      </p:pic>
    </p:spTree>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6870"/>
                                        </p:tgtEl>
                                        <p:attrNameLst>
                                          <p:attrName>style.visibility</p:attrName>
                                        </p:attrNameLst>
                                      </p:cBhvr>
                                      <p:to>
                                        <p:strVal val="visible"/>
                                      </p:to>
                                    </p:set>
                                    <p:anim calcmode="lin" valueType="num">
                                      <p:cBhvr additive="base">
                                        <p:cTn id="7" dur="500" fill="hold"/>
                                        <p:tgtEl>
                                          <p:spTgt spid="36870"/>
                                        </p:tgtEl>
                                        <p:attrNameLst>
                                          <p:attrName>ppt_x</p:attrName>
                                        </p:attrNameLst>
                                      </p:cBhvr>
                                      <p:tavLst>
                                        <p:tav tm="0">
                                          <p:val>
                                            <p:strVal val="#ppt_x"/>
                                          </p:val>
                                        </p:tav>
                                        <p:tav tm="100000">
                                          <p:val>
                                            <p:strVal val="#ppt_x"/>
                                          </p:val>
                                        </p:tav>
                                      </p:tavLst>
                                    </p:anim>
                                    <p:anim calcmode="lin" valueType="num">
                                      <p:cBhvr additive="base">
                                        <p:cTn id="8" dur="500" fill="hold"/>
                                        <p:tgtEl>
                                          <p:spTgt spid="3687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6871"/>
                                        </p:tgtEl>
                                        <p:attrNameLst>
                                          <p:attrName>style.visibility</p:attrName>
                                        </p:attrNameLst>
                                      </p:cBhvr>
                                      <p:to>
                                        <p:strVal val="visible"/>
                                      </p:to>
                                    </p:set>
                                    <p:anim calcmode="lin" valueType="num">
                                      <p:cBhvr additive="base">
                                        <p:cTn id="13" dur="500" fill="hold"/>
                                        <p:tgtEl>
                                          <p:spTgt spid="36871"/>
                                        </p:tgtEl>
                                        <p:attrNameLst>
                                          <p:attrName>ppt_x</p:attrName>
                                        </p:attrNameLst>
                                      </p:cBhvr>
                                      <p:tavLst>
                                        <p:tav tm="0">
                                          <p:val>
                                            <p:strVal val="#ppt_x"/>
                                          </p:val>
                                        </p:tav>
                                        <p:tav tm="100000">
                                          <p:val>
                                            <p:strVal val="#ppt_x"/>
                                          </p:val>
                                        </p:tav>
                                      </p:tavLst>
                                    </p:anim>
                                    <p:anim calcmode="lin" valueType="num">
                                      <p:cBhvr additive="base">
                                        <p:cTn id="14" dur="500" fill="hold"/>
                                        <p:tgtEl>
                                          <p:spTgt spid="3687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6872"/>
                                        </p:tgtEl>
                                        <p:attrNameLst>
                                          <p:attrName>style.visibility</p:attrName>
                                        </p:attrNameLst>
                                      </p:cBhvr>
                                      <p:to>
                                        <p:strVal val="visible"/>
                                      </p:to>
                                    </p:set>
                                    <p:anim calcmode="lin" valueType="num">
                                      <p:cBhvr additive="base">
                                        <p:cTn id="19" dur="500" fill="hold"/>
                                        <p:tgtEl>
                                          <p:spTgt spid="36872"/>
                                        </p:tgtEl>
                                        <p:attrNameLst>
                                          <p:attrName>ppt_x</p:attrName>
                                        </p:attrNameLst>
                                      </p:cBhvr>
                                      <p:tavLst>
                                        <p:tav tm="0">
                                          <p:val>
                                            <p:strVal val="#ppt_x"/>
                                          </p:val>
                                        </p:tav>
                                        <p:tav tm="100000">
                                          <p:val>
                                            <p:strVal val="#ppt_x"/>
                                          </p:val>
                                        </p:tav>
                                      </p:tavLst>
                                    </p:anim>
                                    <p:anim calcmode="lin" valueType="num">
                                      <p:cBhvr additive="base">
                                        <p:cTn id="20" dur="500" fill="hold"/>
                                        <p:tgtEl>
                                          <p:spTgt spid="3687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20833">
                                            <p:bg/>
                                          </p:spTgt>
                                        </p:tgtEl>
                                        <p:attrNameLst>
                                          <p:attrName>style.visibility</p:attrName>
                                        </p:attrNameLst>
                                      </p:cBhvr>
                                      <p:to>
                                        <p:strVal val="visible"/>
                                      </p:to>
                                    </p:set>
                                    <p:anim calcmode="lin" valueType="num">
                                      <p:cBhvr additive="base">
                                        <p:cTn id="25" dur="500" fill="hold"/>
                                        <p:tgtEl>
                                          <p:spTgt spid="120833">
                                            <p:bg/>
                                          </p:spTgt>
                                        </p:tgtEl>
                                        <p:attrNameLst>
                                          <p:attrName>ppt_x</p:attrName>
                                        </p:attrNameLst>
                                      </p:cBhvr>
                                      <p:tavLst>
                                        <p:tav tm="0">
                                          <p:val>
                                            <p:strVal val="#ppt_x"/>
                                          </p:val>
                                        </p:tav>
                                        <p:tav tm="100000">
                                          <p:val>
                                            <p:strVal val="#ppt_x"/>
                                          </p:val>
                                        </p:tav>
                                      </p:tavLst>
                                    </p:anim>
                                    <p:anim calcmode="lin" valueType="num">
                                      <p:cBhvr additive="base">
                                        <p:cTn id="26" dur="500" fill="hold"/>
                                        <p:tgtEl>
                                          <p:spTgt spid="120833">
                                            <p:bg/>
                                          </p:spTgt>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20833">
                                            <p:txEl>
                                              <p:pRg st="0" end="0"/>
                                            </p:txEl>
                                          </p:spTgt>
                                        </p:tgtEl>
                                        <p:attrNameLst>
                                          <p:attrName>style.visibility</p:attrName>
                                        </p:attrNameLst>
                                      </p:cBhvr>
                                      <p:to>
                                        <p:strVal val="visible"/>
                                      </p:to>
                                    </p:set>
                                    <p:anim calcmode="lin" valueType="num">
                                      <p:cBhvr additive="base">
                                        <p:cTn id="29" dur="500" fill="hold"/>
                                        <p:tgtEl>
                                          <p:spTgt spid="120833">
                                            <p:txEl>
                                              <p:pRg st="0" end="0"/>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20833">
                                            <p:txEl>
                                              <p:pRg st="0" end="0"/>
                                            </p:txEl>
                                          </p:spTgt>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120833">
                                            <p:txEl>
                                              <p:pRg st="1" end="1"/>
                                            </p:txEl>
                                          </p:spTgt>
                                        </p:tgtEl>
                                        <p:attrNameLst>
                                          <p:attrName>style.visibility</p:attrName>
                                        </p:attrNameLst>
                                      </p:cBhvr>
                                      <p:to>
                                        <p:strVal val="visible"/>
                                      </p:to>
                                    </p:set>
                                    <p:anim calcmode="lin" valueType="num">
                                      <p:cBhvr additive="base">
                                        <p:cTn id="33" dur="500" fill="hold"/>
                                        <p:tgtEl>
                                          <p:spTgt spid="120833">
                                            <p:txEl>
                                              <p:pRg st="1" end="1"/>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120833">
                                            <p:txEl>
                                              <p:pRg st="1" end="1"/>
                                            </p:txEl>
                                          </p:spTgt>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20833">
                                            <p:txEl>
                                              <p:pRg st="2" end="2"/>
                                            </p:txEl>
                                          </p:spTgt>
                                        </p:tgtEl>
                                        <p:attrNameLst>
                                          <p:attrName>style.visibility</p:attrName>
                                        </p:attrNameLst>
                                      </p:cBhvr>
                                      <p:to>
                                        <p:strVal val="visible"/>
                                      </p:to>
                                    </p:set>
                                    <p:anim calcmode="lin" valueType="num">
                                      <p:cBhvr additive="base">
                                        <p:cTn id="37" dur="500" fill="hold"/>
                                        <p:tgtEl>
                                          <p:spTgt spid="120833">
                                            <p:txEl>
                                              <p:pRg st="2" end="2"/>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20833">
                                            <p:txEl>
                                              <p:pRg st="2" end="2"/>
                                            </p:txEl>
                                          </p:spTgt>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120833">
                                            <p:txEl>
                                              <p:pRg st="3" end="3"/>
                                            </p:txEl>
                                          </p:spTgt>
                                        </p:tgtEl>
                                        <p:attrNameLst>
                                          <p:attrName>style.visibility</p:attrName>
                                        </p:attrNameLst>
                                      </p:cBhvr>
                                      <p:to>
                                        <p:strVal val="visible"/>
                                      </p:to>
                                    </p:set>
                                    <p:anim calcmode="lin" valueType="num">
                                      <p:cBhvr additive="base">
                                        <p:cTn id="41" dur="500" fill="hold"/>
                                        <p:tgtEl>
                                          <p:spTgt spid="120833">
                                            <p:txEl>
                                              <p:pRg st="3" end="3"/>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120833">
                                            <p:txEl>
                                              <p:pRg st="3" end="3"/>
                                            </p:txEl>
                                          </p:spTgt>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120833">
                                            <p:txEl>
                                              <p:pRg st="4" end="4"/>
                                            </p:txEl>
                                          </p:spTgt>
                                        </p:tgtEl>
                                        <p:attrNameLst>
                                          <p:attrName>style.visibility</p:attrName>
                                        </p:attrNameLst>
                                      </p:cBhvr>
                                      <p:to>
                                        <p:strVal val="visible"/>
                                      </p:to>
                                    </p:set>
                                    <p:anim calcmode="lin" valueType="num">
                                      <p:cBhvr additive="base">
                                        <p:cTn id="45" dur="500" fill="hold"/>
                                        <p:tgtEl>
                                          <p:spTgt spid="120833">
                                            <p:txEl>
                                              <p:pRg st="4" end="4"/>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12083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833" grpId="0" build="allAtOnce"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p:cNvSpPr>
            <a:spLocks noGrp="1"/>
          </p:cNvSpPr>
          <p:nvPr>
            <p:ph type="body" sz="half" idx="2"/>
          </p:nvPr>
        </p:nvSpPr>
        <p:spPr>
          <a:xfrm>
            <a:off x="9648056" y="3055268"/>
            <a:ext cx="8229600" cy="4691063"/>
          </a:xfrm>
        </p:spPr>
        <p:txBody>
          <a:bodyPr>
            <a:normAutofit lnSpcReduction="10000"/>
          </a:bodyPr>
          <a:lstStyle/>
          <a:p>
            <a:pPr algn="ctr">
              <a:defRPr/>
            </a:pPr>
            <a:r>
              <a:rPr lang="he-IL" b="1" u="sng" dirty="0" smtClean="0"/>
              <a:t>המלצות</a:t>
            </a:r>
          </a:p>
          <a:p>
            <a:pPr algn="r" rtl="1">
              <a:buFont typeface="Arial" pitchFamily="34" charset="0"/>
              <a:buChar char="•"/>
              <a:defRPr/>
            </a:pPr>
            <a:r>
              <a:rPr lang="he-IL" dirty="0" smtClean="0"/>
              <a:t>ריקון חלל הרחם תוך 72 שעות</a:t>
            </a:r>
          </a:p>
          <a:p>
            <a:pPr algn="r" rtl="1">
              <a:buFont typeface="Arial" pitchFamily="34" charset="0"/>
              <a:buChar char="•"/>
              <a:defRPr/>
            </a:pPr>
            <a:endParaRPr lang="he-IL" dirty="0" smtClean="0"/>
          </a:p>
          <a:p>
            <a:pPr algn="r" rtl="1">
              <a:buFont typeface="Arial" pitchFamily="34" charset="0"/>
              <a:buChar char="•"/>
              <a:defRPr/>
            </a:pPr>
            <a:r>
              <a:rPr lang="he-IL" b="1" dirty="0" smtClean="0"/>
              <a:t>" מתאמת ביה"ח"- </a:t>
            </a:r>
            <a:r>
              <a:rPr lang="he-IL" dirty="0" smtClean="0"/>
              <a:t>אחות מוסמכת/עובדת סוציאלית  , אחראי לריכוז נושא אובדן הריון, שתרכז את התאום בין הגורמים הרפואיים והפסיכוסוציאליים השונים בבית החולים.</a:t>
            </a:r>
            <a:endParaRPr lang="en-US" dirty="0" smtClean="0"/>
          </a:p>
          <a:p>
            <a:pPr algn="r" rtl="1">
              <a:buFont typeface="Arial" pitchFamily="34" charset="0"/>
              <a:buChar char="•"/>
              <a:defRPr/>
            </a:pPr>
            <a:endParaRPr lang="he-IL" dirty="0" smtClean="0"/>
          </a:p>
          <a:p>
            <a:pPr algn="r" rtl="1">
              <a:buFont typeface="Arial" pitchFamily="34" charset="0"/>
              <a:buChar char="•"/>
              <a:defRPr/>
            </a:pPr>
            <a:r>
              <a:rPr lang="he-IL" dirty="0" smtClean="0"/>
              <a:t>המידע יימסר למטופלת בנוכחות פסיכולוג או עו"ס מביה"ח. </a:t>
            </a:r>
          </a:p>
          <a:p>
            <a:pPr>
              <a:defRPr/>
            </a:pPr>
            <a:endParaRPr lang="x-none" smtClean="0"/>
          </a:p>
          <a:p>
            <a:endParaRPr lang="he-IL" dirty="0"/>
          </a:p>
        </p:txBody>
      </p:sp>
      <p:sp>
        <p:nvSpPr>
          <p:cNvPr id="4" name="Title 3">
            <a:extLst>
              <a:ext uri="{FF2B5EF4-FFF2-40B4-BE49-F238E27FC236}">
                <a16:creationId xmlns:a16="http://schemas.microsoft.com/office/drawing/2014/main" xmlns="" id="{0FDECE27-3EEC-8EE1-534E-C0A1858621AB}"/>
              </a:ext>
            </a:extLst>
          </p:cNvPr>
          <p:cNvSpPr>
            <a:spLocks noGrp="1"/>
          </p:cNvSpPr>
          <p:nvPr>
            <p:ph type="title"/>
          </p:nvPr>
        </p:nvSpPr>
        <p:spPr>
          <a:xfrm>
            <a:off x="3383360" y="246956"/>
            <a:ext cx="9519422" cy="1362075"/>
          </a:xfrm>
        </p:spPr>
        <p:txBody>
          <a:bodyPr/>
          <a:lstStyle/>
          <a:p>
            <a:pPr algn="ctr"/>
            <a:r>
              <a:rPr lang="he-IL" dirty="0" smtClean="0"/>
              <a:t>מרכז בדרכך – ימי ראשון עד חמישי משמרת בוקר </a:t>
            </a:r>
            <a:br>
              <a:rPr lang="he-IL" dirty="0" smtClean="0"/>
            </a:br>
            <a:r>
              <a:rPr lang="en-US" dirty="0" smtClean="0"/>
              <a:t/>
            </a:r>
            <a:br>
              <a:rPr lang="en-US" dirty="0" smtClean="0"/>
            </a:br>
            <a:endParaRPr lang="en-US" dirty="0"/>
          </a:p>
        </p:txBody>
      </p:sp>
      <p:pic>
        <p:nvPicPr>
          <p:cNvPr id="5122" name="Picture 2" descr="האיגוד הישראלי למיילדות וגינקולוגיה |"/>
          <p:cNvPicPr>
            <a:picLocks noChangeAspect="1" noChangeArrowheads="1"/>
          </p:cNvPicPr>
          <p:nvPr/>
        </p:nvPicPr>
        <p:blipFill>
          <a:blip r:embed="rId3" cstate="print"/>
          <a:srcRect/>
          <a:stretch>
            <a:fillRect/>
          </a:stretch>
        </p:blipFill>
        <p:spPr bwMode="auto">
          <a:xfrm>
            <a:off x="13104440" y="8126760"/>
            <a:ext cx="2160240" cy="2160240"/>
          </a:xfrm>
          <a:prstGeom prst="rect">
            <a:avLst/>
          </a:prstGeom>
          <a:noFill/>
        </p:spPr>
      </p:pic>
      <p:sp>
        <p:nvSpPr>
          <p:cNvPr id="5124" name="AutoShape 4" descr="של 71 – שנתי ה - הכינוס הארצי התלת האיגוד הישראלי למיילדות וגינקולוגיה"/>
          <p:cNvSpPr>
            <a:spLocks noChangeAspect="1" noChangeArrowheads="1"/>
          </p:cNvSpPr>
          <p:nvPr/>
        </p:nvSpPr>
        <p:spPr bwMode="auto">
          <a:xfrm>
            <a:off x="18067338"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he-IL"/>
          </a:p>
        </p:txBody>
      </p:sp>
      <p:sp>
        <p:nvSpPr>
          <p:cNvPr id="5126" name="AutoShape 6" descr="של 71 – שנתי ה - הכינוס הארצי התלת האיגוד הישראלי למיילדות וגינקולוגיה"/>
          <p:cNvSpPr>
            <a:spLocks noChangeAspect="1" noChangeArrowheads="1"/>
          </p:cNvSpPr>
          <p:nvPr/>
        </p:nvSpPr>
        <p:spPr bwMode="auto">
          <a:xfrm>
            <a:off x="18067338"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he-IL"/>
          </a:p>
        </p:txBody>
      </p:sp>
      <p:pic>
        <p:nvPicPr>
          <p:cNvPr id="5128" name="Picture 8" descr="דף הבית - החברה הישראלית לאורוגינקולוגיה ולריצפת האגן"/>
          <p:cNvPicPr>
            <a:picLocks noChangeAspect="1" noChangeArrowheads="1"/>
          </p:cNvPicPr>
          <p:nvPr/>
        </p:nvPicPr>
        <p:blipFill>
          <a:blip r:embed="rId4" cstate="print"/>
          <a:srcRect/>
          <a:stretch>
            <a:fillRect/>
          </a:stretch>
        </p:blipFill>
        <p:spPr bwMode="auto">
          <a:xfrm>
            <a:off x="14976648" y="0"/>
            <a:ext cx="3311352" cy="2123585"/>
          </a:xfrm>
          <a:prstGeom prst="rect">
            <a:avLst/>
          </a:prstGeom>
          <a:noFill/>
        </p:spPr>
      </p:pic>
      <p:pic>
        <p:nvPicPr>
          <p:cNvPr id="5130" name="Picture 10" descr="LUKE CHUEH : THE MISCARRIAGE"/>
          <p:cNvPicPr>
            <a:picLocks noChangeAspect="1" noChangeArrowheads="1"/>
          </p:cNvPicPr>
          <p:nvPr/>
        </p:nvPicPr>
        <p:blipFill>
          <a:blip r:embed="rId5" cstate="print"/>
          <a:srcRect/>
          <a:stretch>
            <a:fillRect/>
          </a:stretch>
        </p:blipFill>
        <p:spPr bwMode="auto">
          <a:xfrm>
            <a:off x="12816408" y="8372475"/>
            <a:ext cx="2390775" cy="1914525"/>
          </a:xfrm>
          <a:prstGeom prst="rect">
            <a:avLst/>
          </a:prstGeom>
          <a:noFill/>
        </p:spPr>
      </p:pic>
      <p:sp>
        <p:nvSpPr>
          <p:cNvPr id="10" name="Rectangle 9"/>
          <p:cNvSpPr/>
          <p:nvPr/>
        </p:nvSpPr>
        <p:spPr>
          <a:xfrm>
            <a:off x="1295128" y="1759124"/>
            <a:ext cx="12817424" cy="584775"/>
          </a:xfrm>
          <a:prstGeom prst="rect">
            <a:avLst/>
          </a:prstGeom>
        </p:spPr>
        <p:txBody>
          <a:bodyPr wrap="square">
            <a:spAutoFit/>
          </a:bodyPr>
          <a:lstStyle/>
          <a:p>
            <a:pPr algn="r"/>
            <a:r>
              <a:rPr lang="he-IL" sz="3200" dirty="0" smtClean="0"/>
              <a:t>חוזר משרד הבריאות –הטיפול במצבי אובדן הריון ינואר 2019</a:t>
            </a:r>
            <a:endParaRPr lang="he-IL" dirty="0"/>
          </a:p>
        </p:txBody>
      </p:sp>
      <p:sp>
        <p:nvSpPr>
          <p:cNvPr id="13" name="Text Placeholder 11"/>
          <p:cNvSpPr txBox="1">
            <a:spLocks/>
          </p:cNvSpPr>
          <p:nvPr/>
        </p:nvSpPr>
        <p:spPr>
          <a:xfrm>
            <a:off x="575048" y="2767236"/>
            <a:ext cx="8229600" cy="6624736"/>
          </a:xfrm>
          <a:prstGeom prst="rect">
            <a:avLst/>
          </a:prstGeom>
        </p:spPr>
        <p:txBody>
          <a:bodyPr vert="horz" lIns="91440" tIns="45720" rIns="91440" bIns="45720" rtlCol="0">
            <a:normAutofit fontScale="70000" lnSpcReduction="20000"/>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he-IL" sz="4000" b="1" i="0" u="sng" strike="noStrike" kern="1200" cap="none" spc="0" normalizeH="0" baseline="0" noProof="0" dirty="0" smtClean="0">
                <a:ln>
                  <a:noFill/>
                </a:ln>
                <a:solidFill>
                  <a:srgbClr val="2B2D6D"/>
                </a:solidFill>
                <a:effectLst/>
                <a:uLnTx/>
                <a:uFillTx/>
                <a:latin typeface="+mn-lt"/>
                <a:ea typeface="+mn-ea"/>
                <a:cs typeface="+mn-cs"/>
              </a:rPr>
              <a:t>ביצוע ההמלצות במרכז בדרכך</a:t>
            </a:r>
            <a:endParaRPr kumimoji="0" lang="he-IL" sz="4000" b="1" i="0" u="sng" strike="noStrike" kern="1200" cap="none" spc="0" normalizeH="0" baseline="0" noProof="0" dirty="0" smtClean="0">
              <a:ln>
                <a:noFill/>
              </a:ln>
              <a:solidFill>
                <a:srgbClr val="002060"/>
              </a:solidFill>
              <a:effectLst/>
              <a:uLnTx/>
              <a:uFillTx/>
              <a:latin typeface="+mn-lt"/>
              <a:ea typeface="+mn-ea"/>
              <a:cs typeface="+mn-cs"/>
            </a:endParaRPr>
          </a:p>
          <a:p>
            <a:pPr algn="r" rtl="1">
              <a:buFont typeface="Arial" pitchFamily="34" charset="0"/>
              <a:buChar char="•"/>
              <a:defRPr/>
            </a:pPr>
            <a:r>
              <a:rPr lang="he-IL" sz="4000" b="1" dirty="0" smtClean="0">
                <a:solidFill>
                  <a:srgbClr val="002060"/>
                </a:solidFill>
              </a:rPr>
              <a:t> ממוצע 72 שעות</a:t>
            </a:r>
          </a:p>
          <a:p>
            <a:pPr algn="r" rtl="1">
              <a:buFont typeface="Arial" pitchFamily="34" charset="0"/>
              <a:buChar char="•"/>
              <a:defRPr/>
            </a:pPr>
            <a:r>
              <a:rPr lang="he-IL" sz="4000" b="1" dirty="0" smtClean="0">
                <a:solidFill>
                  <a:srgbClr val="002060"/>
                </a:solidFill>
              </a:rPr>
              <a:t>           </a:t>
            </a:r>
          </a:p>
          <a:p>
            <a:pPr algn="r" rtl="1">
              <a:buFont typeface="Arial" pitchFamily="34" charset="0"/>
              <a:buChar char="•"/>
              <a:defRPr/>
            </a:pPr>
            <a:r>
              <a:rPr lang="he-IL" sz="4000" b="1" dirty="0" smtClean="0">
                <a:solidFill>
                  <a:srgbClr val="002060"/>
                </a:solidFill>
              </a:rPr>
              <a:t> צוות ייעודי – אחיות, עו"סית, פסיכולוגיות רפואיות</a:t>
            </a:r>
          </a:p>
          <a:p>
            <a:pPr algn="r" rtl="1">
              <a:buFont typeface="Arial" pitchFamily="34" charset="0"/>
              <a:buChar char="•"/>
              <a:defRPr/>
            </a:pPr>
            <a:r>
              <a:rPr lang="he-IL" sz="4000" b="1" dirty="0" smtClean="0">
                <a:solidFill>
                  <a:srgbClr val="002060"/>
                </a:solidFill>
              </a:rPr>
              <a:t>  </a:t>
            </a:r>
          </a:p>
          <a:p>
            <a:pPr algn="r" rtl="1">
              <a:buFont typeface="Arial" pitchFamily="34" charset="0"/>
              <a:buChar char="•"/>
              <a:defRPr/>
            </a:pPr>
            <a:r>
              <a:rPr lang="he-IL" sz="4000" b="1" dirty="0" smtClean="0">
                <a:solidFill>
                  <a:srgbClr val="002060"/>
                </a:solidFill>
              </a:rPr>
              <a:t> מתאמת שירות – מזכירות המרכז מלווה את המטופלת במבוך טפסי 17, אסמכתאות, תיאומים מול הגורם המשלם</a:t>
            </a:r>
          </a:p>
          <a:p>
            <a:pPr algn="r" rtl="1">
              <a:buFont typeface="Arial" pitchFamily="34" charset="0"/>
              <a:buChar char="•"/>
              <a:defRPr/>
            </a:pPr>
            <a:endParaRPr lang="he-IL" sz="4000" b="1" dirty="0" smtClean="0">
              <a:solidFill>
                <a:srgbClr val="002060"/>
              </a:solidFill>
            </a:endParaRPr>
          </a:p>
          <a:p>
            <a:pPr algn="r" rtl="1">
              <a:buFont typeface="Arial" pitchFamily="34" charset="0"/>
              <a:buChar char="•"/>
              <a:defRPr/>
            </a:pPr>
            <a:r>
              <a:rPr lang="he-IL" sz="4000" b="1" dirty="0" smtClean="0">
                <a:solidFill>
                  <a:srgbClr val="002060"/>
                </a:solidFill>
              </a:rPr>
              <a:t> כל מטופלת במרכז פוגשת צוות ייעודי כולל לווי נפשי </a:t>
            </a:r>
          </a:p>
          <a:p>
            <a:pPr algn="r" rtl="1">
              <a:buFont typeface="Arial" pitchFamily="34" charset="0"/>
              <a:buChar char="•"/>
              <a:defRPr/>
            </a:pPr>
            <a:endParaRPr lang="he-IL" sz="4000" b="1" dirty="0" smtClean="0">
              <a:solidFill>
                <a:srgbClr val="002060"/>
              </a:solidFill>
            </a:endParaRPr>
          </a:p>
          <a:p>
            <a:pPr algn="r" rtl="1">
              <a:buFont typeface="Arial" pitchFamily="34" charset="0"/>
              <a:buChar char="•"/>
              <a:defRPr/>
            </a:pPr>
            <a:r>
              <a:rPr lang="he-IL" sz="4000" b="1" dirty="0" smtClean="0">
                <a:solidFill>
                  <a:srgbClr val="002060"/>
                </a:solidFill>
              </a:rPr>
              <a:t> המשך מעקב – תיאום טיפול פסיכולוגי, תיאום המשך בירור רפואי </a:t>
            </a:r>
          </a:p>
          <a:p>
            <a:pPr algn="r" rtl="1">
              <a:buFont typeface="Arial" pitchFamily="34" charset="0"/>
              <a:buChar char="•"/>
              <a:defRPr/>
            </a:pPr>
            <a:r>
              <a:rPr lang="he-IL" sz="4000" b="1" dirty="0" smtClean="0">
                <a:solidFill>
                  <a:srgbClr val="002060"/>
                </a:solidFill>
              </a:rPr>
              <a:t> </a:t>
            </a:r>
          </a:p>
          <a:p>
            <a:pPr algn="r" rtl="1">
              <a:buFont typeface="Arial" pitchFamily="34" charset="0"/>
              <a:buChar char="•"/>
              <a:defRPr/>
            </a:pPr>
            <a:r>
              <a:rPr lang="he-IL" sz="4000" b="1" dirty="0" smtClean="0">
                <a:solidFill>
                  <a:srgbClr val="002060"/>
                </a:solidFill>
              </a:rPr>
              <a:t>בנוסף: כל מטופלת שעוברת במיון, בשעות שהמרכז אינו פעיל, מיודעת לגבי אפשרויות המעקב ובמדיה והצוות  רואה לנכון, פרטיה מועברים לאנשי קשר סיעודי ופסיכוסוציאלי על מנת שייפנו אליה </a:t>
            </a:r>
          </a:p>
          <a:p>
            <a:pPr marL="0" marR="0" lvl="0" indent="0" algn="r" defTabSz="914400" rtl="0" eaLnBrk="1" fontAlgn="auto" latinLnBrk="0" hangingPunct="1">
              <a:lnSpc>
                <a:spcPct val="100000"/>
              </a:lnSpc>
              <a:spcBef>
                <a:spcPct val="20000"/>
              </a:spcBef>
              <a:spcAft>
                <a:spcPts val="0"/>
              </a:spcAft>
              <a:buClrTx/>
              <a:buSzTx/>
              <a:buFont typeface="Arial" pitchFamily="34" charset="0"/>
              <a:buNone/>
              <a:tabLst/>
              <a:defRPr/>
            </a:pPr>
            <a:r>
              <a:rPr kumimoji="0" lang="he-IL" sz="3000" b="1" i="0" u="none" strike="noStrike" kern="1200" cap="none" spc="0" normalizeH="0" baseline="0" noProof="0" dirty="0" smtClean="0">
                <a:ln>
                  <a:noFill/>
                </a:ln>
                <a:solidFill>
                  <a:srgbClr val="002060"/>
                </a:solidFill>
                <a:effectLst/>
                <a:uLnTx/>
                <a:uFillTx/>
                <a:latin typeface="+mn-lt"/>
                <a:ea typeface="+mn-ea"/>
                <a:cs typeface="+mn-cs"/>
              </a:rPr>
              <a:t> </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x-none" sz="3000" b="1" i="0" u="none" strike="noStrike" kern="1200" cap="none" spc="0" normalizeH="0" baseline="0" noProof="0" smtClean="0">
              <a:ln>
                <a:noFill/>
              </a:ln>
              <a:solidFill>
                <a:srgbClr val="002060"/>
              </a:solidFill>
              <a:effectLst/>
              <a:uLnTx/>
              <a:uFillTx/>
              <a:latin typeface="+mn-lt"/>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he-IL" sz="3000" b="1" i="0" u="none" strike="noStrike" kern="1200" cap="none" spc="0" normalizeH="0" baseline="0" noProof="0" dirty="0">
              <a:ln>
                <a:noFill/>
              </a:ln>
              <a:solidFill>
                <a:srgbClr val="002060"/>
              </a:solidFill>
              <a:effectLst/>
              <a:uLnTx/>
              <a:uFillTx/>
              <a:latin typeface="+mn-lt"/>
              <a:ea typeface="+mn-ea"/>
              <a:cs typeface="+mn-cs"/>
            </a:endParaRPr>
          </a:p>
        </p:txBody>
      </p:sp>
      <p:pic>
        <p:nvPicPr>
          <p:cNvPr id="14" name="Picture 8" descr="דף הבית - החברה הישראלית לאורוגינקולוגיה ולריצפת האגן"/>
          <p:cNvPicPr>
            <a:picLocks noChangeAspect="1" noChangeArrowheads="1"/>
          </p:cNvPicPr>
          <p:nvPr/>
        </p:nvPicPr>
        <p:blipFill>
          <a:blip r:embed="rId4" cstate="print"/>
          <a:srcRect/>
          <a:stretch>
            <a:fillRect/>
          </a:stretch>
        </p:blipFill>
        <p:spPr bwMode="auto">
          <a:xfrm>
            <a:off x="0" y="0"/>
            <a:ext cx="3599384" cy="2308302"/>
          </a:xfrm>
          <a:prstGeom prst="rect">
            <a:avLst/>
          </a:prstGeom>
          <a:noFill/>
        </p:spPr>
      </p:pic>
    </p:spTree>
    <p:extLst>
      <p:ext uri="{BB962C8B-B14F-4D97-AF65-F5344CB8AC3E}">
        <p14:creationId xmlns:p14="http://schemas.microsoft.com/office/powerpoint/2010/main" xmlns="" val="197690975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5">
            <a:extLst>
              <a:ext uri="{FF2B5EF4-FFF2-40B4-BE49-F238E27FC236}">
                <a16:creationId xmlns:a16="http://schemas.microsoft.com/office/drawing/2014/main" xmlns="" id="{838B4E64-7383-420F-AE87-B0EF7D94D848}"/>
              </a:ext>
            </a:extLst>
          </p:cNvPr>
          <p:cNvSpPr>
            <a:spLocks noGrp="1"/>
          </p:cNvSpPr>
          <p:nvPr>
            <p:ph type="title"/>
          </p:nvPr>
        </p:nvSpPr>
        <p:spPr>
          <a:xfrm>
            <a:off x="1655169" y="390972"/>
            <a:ext cx="6120680" cy="1362075"/>
          </a:xfrm>
        </p:spPr>
        <p:txBody>
          <a:bodyPr/>
          <a:lstStyle/>
          <a:p>
            <a:pPr eaLnBrk="1" hangingPunct="1"/>
            <a:r>
              <a:rPr lang="he-IL" altLang="x-none" dirty="0"/>
              <a:t>בדרכך - מולטידיציפלינרי</a:t>
            </a:r>
          </a:p>
        </p:txBody>
      </p:sp>
      <p:sp>
        <p:nvSpPr>
          <p:cNvPr id="12" name="Text Placeholder 11"/>
          <p:cNvSpPr>
            <a:spLocks noGrp="1"/>
          </p:cNvSpPr>
          <p:nvPr>
            <p:ph type="body" idx="1"/>
          </p:nvPr>
        </p:nvSpPr>
        <p:spPr/>
        <p:txBody>
          <a:bodyPr/>
          <a:lstStyle/>
          <a:p>
            <a:endParaRPr lang="he-IL"/>
          </a:p>
        </p:txBody>
      </p:sp>
      <p:pic>
        <p:nvPicPr>
          <p:cNvPr id="24580" name="Picture 5">
            <a:extLst>
              <a:ext uri="{FF2B5EF4-FFF2-40B4-BE49-F238E27FC236}">
                <a16:creationId xmlns:a16="http://schemas.microsoft.com/office/drawing/2014/main" xmlns="" id="{31120379-3C6B-441A-9E45-3A6F7E235E58}"/>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3032432" y="5719564"/>
            <a:ext cx="3724276" cy="4024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4581" name="Picture 6">
            <a:extLst>
              <a:ext uri="{FF2B5EF4-FFF2-40B4-BE49-F238E27FC236}">
                <a16:creationId xmlns:a16="http://schemas.microsoft.com/office/drawing/2014/main" xmlns="" id="{2FEFD3C0-99FC-4EB6-ABB5-48A7D706A4EE}"/>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555083" y="5684045"/>
            <a:ext cx="3676650" cy="34456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4582" name="Picture 7">
            <a:extLst>
              <a:ext uri="{FF2B5EF4-FFF2-40B4-BE49-F238E27FC236}">
                <a16:creationId xmlns:a16="http://schemas.microsoft.com/office/drawing/2014/main" xmlns="" id="{1EE5C2D6-5F74-4C16-8119-F17A288AE22F}"/>
              </a:ext>
            </a:extLst>
          </p:cNvPr>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503040" y="1399084"/>
            <a:ext cx="4507708" cy="31551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4583" name="Picture 8">
            <a:extLst>
              <a:ext uri="{FF2B5EF4-FFF2-40B4-BE49-F238E27FC236}">
                <a16:creationId xmlns:a16="http://schemas.microsoft.com/office/drawing/2014/main" xmlns="" id="{37FD4E40-F3AD-4E0B-9956-BEDC0C4E8BBA}"/>
              </a:ext>
            </a:extLst>
          </p:cNvPr>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11232232" y="1615108"/>
            <a:ext cx="3657600" cy="3657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4584" name="Picture 9">
            <a:extLst>
              <a:ext uri="{FF2B5EF4-FFF2-40B4-BE49-F238E27FC236}">
                <a16:creationId xmlns:a16="http://schemas.microsoft.com/office/drawing/2014/main" xmlns="" id="{53C130F0-B75B-43F9-946E-F72EA493584C}"/>
              </a:ext>
            </a:extLst>
          </p:cNvPr>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4463480" y="1111052"/>
            <a:ext cx="4281488" cy="42814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4585" name="Picture 10">
            <a:extLst>
              <a:ext uri="{FF2B5EF4-FFF2-40B4-BE49-F238E27FC236}">
                <a16:creationId xmlns:a16="http://schemas.microsoft.com/office/drawing/2014/main" xmlns="" id="{48750EA7-CF90-4811-B9BE-6C5265685161}"/>
              </a:ext>
            </a:extLst>
          </p:cNvPr>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8351912" y="6727676"/>
            <a:ext cx="3214688" cy="32146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 name="Picture 2">
            <a:extLst>
              <a:ext uri="{FF2B5EF4-FFF2-40B4-BE49-F238E27FC236}">
                <a16:creationId xmlns:a16="http://schemas.microsoft.com/office/drawing/2014/main" xmlns="" id="{5A2DA1D4-542E-4B24-8952-E0FD260C35A9}"/>
              </a:ext>
            </a:extLst>
          </p:cNvPr>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7703840" y="2839244"/>
            <a:ext cx="3624262" cy="37004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0FDECE27-3EEC-8EE1-534E-C0A1858621AB}"/>
              </a:ext>
            </a:extLst>
          </p:cNvPr>
          <p:cNvSpPr>
            <a:spLocks noGrp="1"/>
          </p:cNvSpPr>
          <p:nvPr>
            <p:ph type="title"/>
          </p:nvPr>
        </p:nvSpPr>
        <p:spPr>
          <a:xfrm>
            <a:off x="3887416" y="606996"/>
            <a:ext cx="5904656" cy="1152128"/>
          </a:xfrm>
        </p:spPr>
        <p:txBody>
          <a:bodyPr/>
          <a:lstStyle/>
          <a:p>
            <a:pPr algn="ctr"/>
            <a:r>
              <a:rPr lang="he-IL" dirty="0" smtClean="0"/>
              <a:t>מרכז בדרכך</a:t>
            </a:r>
            <a:br>
              <a:rPr lang="he-IL" dirty="0" smtClean="0"/>
            </a:br>
            <a:r>
              <a:rPr lang="he-IL" dirty="0" smtClean="0"/>
              <a:t/>
            </a:r>
            <a:br>
              <a:rPr lang="he-IL" dirty="0" smtClean="0"/>
            </a:br>
            <a:endParaRPr lang="en-US" dirty="0"/>
          </a:p>
        </p:txBody>
      </p:sp>
      <p:pic>
        <p:nvPicPr>
          <p:cNvPr id="5122" name="Picture 2" descr="האיגוד הישראלי למיילדות וגינקולוגיה |"/>
          <p:cNvPicPr>
            <a:picLocks noChangeAspect="1" noChangeArrowheads="1"/>
          </p:cNvPicPr>
          <p:nvPr/>
        </p:nvPicPr>
        <p:blipFill>
          <a:blip r:embed="rId2" cstate="print"/>
          <a:srcRect/>
          <a:stretch>
            <a:fillRect/>
          </a:stretch>
        </p:blipFill>
        <p:spPr bwMode="auto">
          <a:xfrm>
            <a:off x="13104440" y="8126760"/>
            <a:ext cx="2160240" cy="2160240"/>
          </a:xfrm>
          <a:prstGeom prst="rect">
            <a:avLst/>
          </a:prstGeom>
          <a:noFill/>
        </p:spPr>
      </p:pic>
      <p:sp>
        <p:nvSpPr>
          <p:cNvPr id="5124" name="AutoShape 4" descr="של 71 – שנתי ה - הכינוס הארצי התלת האיגוד הישראלי למיילדות וגינקולוגיה"/>
          <p:cNvSpPr>
            <a:spLocks noChangeAspect="1" noChangeArrowheads="1"/>
          </p:cNvSpPr>
          <p:nvPr/>
        </p:nvSpPr>
        <p:spPr bwMode="auto">
          <a:xfrm>
            <a:off x="18067338"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he-IL"/>
          </a:p>
        </p:txBody>
      </p:sp>
      <p:sp>
        <p:nvSpPr>
          <p:cNvPr id="5126" name="AutoShape 6" descr="של 71 – שנתי ה - הכינוס הארצי התלת האיגוד הישראלי למיילדות וגינקולוגיה"/>
          <p:cNvSpPr>
            <a:spLocks noChangeAspect="1" noChangeArrowheads="1"/>
          </p:cNvSpPr>
          <p:nvPr/>
        </p:nvSpPr>
        <p:spPr bwMode="auto">
          <a:xfrm>
            <a:off x="18067338"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he-IL"/>
          </a:p>
        </p:txBody>
      </p:sp>
      <p:pic>
        <p:nvPicPr>
          <p:cNvPr id="5128" name="Picture 8" descr="דף הבית - החברה הישראלית לאורוגינקולוגיה ולריצפת האגן"/>
          <p:cNvPicPr>
            <a:picLocks noChangeAspect="1" noChangeArrowheads="1"/>
          </p:cNvPicPr>
          <p:nvPr/>
        </p:nvPicPr>
        <p:blipFill>
          <a:blip r:embed="rId3" cstate="print"/>
          <a:srcRect/>
          <a:stretch>
            <a:fillRect/>
          </a:stretch>
        </p:blipFill>
        <p:spPr bwMode="auto">
          <a:xfrm>
            <a:off x="13972990" y="0"/>
            <a:ext cx="4315010" cy="2767236"/>
          </a:xfrm>
          <a:prstGeom prst="rect">
            <a:avLst/>
          </a:prstGeom>
          <a:noFill/>
        </p:spPr>
      </p:pic>
      <p:pic>
        <p:nvPicPr>
          <p:cNvPr id="5130" name="Picture 10" descr="LUKE CHUEH : THE MISCARRIAGE"/>
          <p:cNvPicPr>
            <a:picLocks noChangeAspect="1" noChangeArrowheads="1"/>
          </p:cNvPicPr>
          <p:nvPr/>
        </p:nvPicPr>
        <p:blipFill>
          <a:blip r:embed="rId4" cstate="print"/>
          <a:srcRect/>
          <a:stretch>
            <a:fillRect/>
          </a:stretch>
        </p:blipFill>
        <p:spPr bwMode="auto">
          <a:xfrm>
            <a:off x="12816408" y="8372475"/>
            <a:ext cx="2390775" cy="1914525"/>
          </a:xfrm>
          <a:prstGeom prst="rect">
            <a:avLst/>
          </a:prstGeom>
          <a:noFill/>
        </p:spPr>
      </p:pic>
      <p:sp>
        <p:nvSpPr>
          <p:cNvPr id="9" name="TextBox 8">
            <a:extLst>
              <a:ext uri="{FF2B5EF4-FFF2-40B4-BE49-F238E27FC236}">
                <a16:creationId xmlns:a16="http://schemas.microsoft.com/office/drawing/2014/main" xmlns="" id="{58755297-ED79-49C1-AC63-1CEC9D7B377C}"/>
              </a:ext>
            </a:extLst>
          </p:cNvPr>
          <p:cNvSpPr txBox="1"/>
          <p:nvPr/>
        </p:nvSpPr>
        <p:spPr>
          <a:xfrm>
            <a:off x="10728176" y="2623220"/>
            <a:ext cx="7000875" cy="5309146"/>
          </a:xfrm>
          <a:prstGeom prst="rect">
            <a:avLst/>
          </a:prstGeom>
          <a:noFill/>
        </p:spPr>
        <p:txBody>
          <a:bodyPr wrap="square" lIns="137160" tIns="68580" rIns="137160" bIns="68580">
            <a:spAutoFit/>
          </a:bodyPr>
          <a:lstStyle/>
          <a:p>
            <a:pPr algn="r" rtl="1">
              <a:buFont typeface="Arial" pitchFamily="34" charset="0"/>
              <a:buChar char="•"/>
            </a:pPr>
            <a:r>
              <a:rPr lang="he-IL" altLang="x-none" sz="4200" dirty="0"/>
              <a:t>סביבה נפרדת</a:t>
            </a:r>
          </a:p>
          <a:p>
            <a:pPr algn="r" rtl="1">
              <a:buFont typeface="Arial" pitchFamily="34" charset="0"/>
              <a:buChar char="•"/>
            </a:pPr>
            <a:r>
              <a:rPr lang="he-IL" altLang="x-none" sz="4200" dirty="0"/>
              <a:t>קיצור ההמתנה</a:t>
            </a:r>
          </a:p>
          <a:p>
            <a:pPr algn="r" rtl="1">
              <a:buFont typeface="Arial" pitchFamily="34" charset="0"/>
              <a:buChar char="•"/>
            </a:pPr>
            <a:r>
              <a:rPr lang="he-IL" altLang="x-none" sz="4200" dirty="0"/>
              <a:t>צוות מולטידיספלינרי ייעודי</a:t>
            </a:r>
          </a:p>
          <a:p>
            <a:pPr algn="r" rtl="1">
              <a:buFont typeface="Arial" pitchFamily="34" charset="0"/>
              <a:buChar char="•"/>
            </a:pPr>
            <a:r>
              <a:rPr lang="he-IL" altLang="x-none" sz="4200" dirty="0"/>
              <a:t>המשך תמיכה</a:t>
            </a:r>
          </a:p>
          <a:p>
            <a:pPr algn="r" rtl="1">
              <a:buFont typeface="Arial" pitchFamily="34" charset="0"/>
              <a:buChar char="•"/>
            </a:pPr>
            <a:r>
              <a:rPr lang="he-IL" altLang="x-none" sz="4200" dirty="0"/>
              <a:t>עזרה מול הקופות</a:t>
            </a:r>
          </a:p>
          <a:p>
            <a:pPr algn="r" rtl="1">
              <a:buFont typeface="Arial" pitchFamily="34" charset="0"/>
              <a:buChar char="•"/>
            </a:pPr>
            <a:r>
              <a:rPr lang="he-IL" altLang="x-none" sz="4200" dirty="0"/>
              <a:t>עבודה משותפת לקיצור תורים</a:t>
            </a:r>
          </a:p>
          <a:p>
            <a:pPr algn="r" rtl="1">
              <a:buFont typeface="Arial" pitchFamily="34" charset="0"/>
              <a:buChar char="•"/>
            </a:pPr>
            <a:r>
              <a:rPr lang="he-IL" altLang="x-none" sz="4200" dirty="0"/>
              <a:t>שינוי חוויית המטופלת ומשפחתה</a:t>
            </a:r>
            <a:endParaRPr lang="x-none" altLang="x-none" sz="4200" dirty="0">
              <a:cs typeface="Arial" panose="020B0604020202020204" pitchFamily="34" charset="0"/>
            </a:endParaRPr>
          </a:p>
        </p:txBody>
      </p:sp>
      <p:pic>
        <p:nvPicPr>
          <p:cNvPr id="10" name="Picture 2">
            <a:extLst>
              <a:ext uri="{FF2B5EF4-FFF2-40B4-BE49-F238E27FC236}">
                <a16:creationId xmlns:a16="http://schemas.microsoft.com/office/drawing/2014/main" xmlns="" id="{446DE061-1A3A-4F95-AF89-009BB93C8C91}"/>
              </a:ext>
            </a:extLst>
          </p:cNvPr>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a:xfrm>
            <a:off x="0" y="1975148"/>
            <a:ext cx="8505825" cy="4893468"/>
          </a:xfrm>
          <a:prstGeom prst="rect">
            <a:avLst/>
          </a:prstGeom>
        </p:spPr>
      </p:pic>
      <p:pic>
        <p:nvPicPr>
          <p:cNvPr id="11" name="וידאו מרכז בדרכך שוש">
            <a:hlinkClick r:id="" action="ppaction://media"/>
            <a:extLst>
              <a:ext uri="{FF2B5EF4-FFF2-40B4-BE49-F238E27FC236}">
                <a16:creationId xmlns:a16="http://schemas.microsoft.com/office/drawing/2014/main" xmlns="" id="{B0A3C6D9-2AD9-455A-B1DB-6A5CC0809397}"/>
              </a:ext>
            </a:extLst>
          </p:cNvPr>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a:xfrm>
            <a:off x="8711952" y="6583660"/>
            <a:ext cx="1795462" cy="3262312"/>
          </a:xfrm>
          <a:prstGeom prst="rect">
            <a:avLst/>
          </a:prstGeom>
        </p:spPr>
      </p:pic>
    </p:spTree>
    <p:extLst>
      <p:ext uri="{BB962C8B-B14F-4D97-AF65-F5344CB8AC3E}">
        <p14:creationId xmlns:p14="http://schemas.microsoft.com/office/powerpoint/2010/main" xmlns="" val="197690975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תמונה 31">
            <a:extLst>
              <a:ext uri="{FF2B5EF4-FFF2-40B4-BE49-F238E27FC236}">
                <a16:creationId xmlns:a16="http://schemas.microsoft.com/office/drawing/2014/main" xmlns="" id="{D3F2A1EF-DDA3-40B9-82F1-694524ADF2EE}"/>
              </a:ext>
            </a:extLst>
          </p:cNvPr>
          <p:cNvPicPr>
            <a:picLocks noChangeAspect="1"/>
          </p:cNvPicPr>
          <p:nvPr/>
        </p:nvPicPr>
        <p:blipFill>
          <a:blip r:embed="rId3" cstate="print">
            <a:alphaModFix amt="40000"/>
          </a:blip>
          <a:stretch>
            <a:fillRect/>
          </a:stretch>
        </p:blipFill>
        <p:spPr>
          <a:xfrm>
            <a:off x="1943200" y="9447"/>
            <a:ext cx="13716000" cy="10277553"/>
          </a:xfrm>
          <a:prstGeom prst="rect">
            <a:avLst/>
          </a:prstGeom>
          <a:effectLst>
            <a:reflection endPos="0" dist="50800" dir="5400000" sy="-100000" algn="bl" rotWithShape="0"/>
          </a:effectLst>
        </p:spPr>
      </p:pic>
      <p:sp>
        <p:nvSpPr>
          <p:cNvPr id="7" name="כותרת 65">
            <a:extLst>
              <a:ext uri="{FF2B5EF4-FFF2-40B4-BE49-F238E27FC236}">
                <a16:creationId xmlns:a16="http://schemas.microsoft.com/office/drawing/2014/main" xmlns="" id="{65AE47D5-8D71-489F-80D5-9F1FEECCDAD8}"/>
              </a:ext>
            </a:extLst>
          </p:cNvPr>
          <p:cNvSpPr txBox="1">
            <a:spLocks/>
          </p:cNvSpPr>
          <p:nvPr/>
        </p:nvSpPr>
        <p:spPr>
          <a:xfrm>
            <a:off x="2286000" y="0"/>
            <a:ext cx="7002016" cy="1743075"/>
          </a:xfrm>
          <a:prstGeom prst="rect">
            <a:avLst/>
          </a:prstGeom>
        </p:spPr>
        <p:txBody>
          <a:bodyPr lIns="137160" tIns="68580" rIns="137160" bIns="68580"/>
          <a:lstStyle>
            <a:lvl1pPr algn="l" defTabSz="914400" rtl="1" eaLnBrk="1" latinLnBrk="0" hangingPunct="1">
              <a:lnSpc>
                <a:spcPct val="90000"/>
              </a:lnSpc>
              <a:spcBef>
                <a:spcPct val="0"/>
              </a:spcBef>
              <a:buNone/>
              <a:defRPr lang="en-US" sz="7200" kern="1200">
                <a:solidFill>
                  <a:schemeClr val="accent2">
                    <a:lumMod val="50000"/>
                  </a:schemeClr>
                </a:solidFill>
                <a:latin typeface="+mj-lt"/>
                <a:ea typeface="+mn-ea"/>
                <a:cs typeface="+mn-cs"/>
              </a:defRPr>
            </a:lvl1pPr>
          </a:lstStyle>
          <a:p>
            <a:pPr algn="ctr">
              <a:lnSpc>
                <a:spcPct val="150000"/>
              </a:lnSpc>
              <a:defRPr/>
            </a:pPr>
            <a:r>
              <a:rPr lang="he-IL" sz="9000" dirty="0">
                <a:solidFill>
                  <a:schemeClr val="bg2">
                    <a:lumMod val="50000"/>
                  </a:schemeClr>
                </a:solidFill>
                <a:latin typeface="Heebo" pitchFamily="2" charset="-79"/>
                <a:cs typeface="Heebo" pitchFamily="2" charset="-79"/>
              </a:rPr>
              <a:t>מרכז בדרכך </a:t>
            </a:r>
          </a:p>
        </p:txBody>
      </p:sp>
      <p:pic>
        <p:nvPicPr>
          <p:cNvPr id="30" name="תמונה 29" descr="תמונה שמכילה מקורה, יד, אחזקה, ישיבה&#10;&#10;התיאור נוצר באופן אוטומטי">
            <a:extLst>
              <a:ext uri="{FF2B5EF4-FFF2-40B4-BE49-F238E27FC236}">
                <a16:creationId xmlns:a16="http://schemas.microsoft.com/office/drawing/2014/main" xmlns="" id="{B2310071-500D-46C9-88CA-9590E24CB283}"/>
              </a:ext>
            </a:extLst>
          </p:cNvPr>
          <p:cNvPicPr>
            <a:picLocks noChangeAspect="1"/>
          </p:cNvPicPr>
          <p:nvPr/>
        </p:nvPicPr>
        <p:blipFill>
          <a:blip r:embed="rId4" cstate="print"/>
          <a:stretch>
            <a:fillRect/>
          </a:stretch>
        </p:blipFill>
        <p:spPr>
          <a:xfrm>
            <a:off x="287016" y="1831132"/>
            <a:ext cx="4597004" cy="4880768"/>
          </a:xfrm>
          <a:prstGeom prst="rect">
            <a:avLst/>
          </a:prstGeom>
          <a:effectLst>
            <a:softEdge rad="88900"/>
          </a:effectLst>
        </p:spPr>
      </p:pic>
      <p:sp>
        <p:nvSpPr>
          <p:cNvPr id="38" name="כותרת 65">
            <a:extLst>
              <a:ext uri="{FF2B5EF4-FFF2-40B4-BE49-F238E27FC236}">
                <a16:creationId xmlns:a16="http://schemas.microsoft.com/office/drawing/2014/main" xmlns="" id="{608EFBBB-1DA4-47BB-8FD8-EF046DB2970F}"/>
              </a:ext>
            </a:extLst>
          </p:cNvPr>
          <p:cNvSpPr txBox="1">
            <a:spLocks/>
          </p:cNvSpPr>
          <p:nvPr/>
        </p:nvSpPr>
        <p:spPr>
          <a:xfrm>
            <a:off x="5476875" y="2845595"/>
            <a:ext cx="7572375" cy="1952625"/>
          </a:xfrm>
          <a:prstGeom prst="rect">
            <a:avLst/>
          </a:prstGeom>
        </p:spPr>
        <p:txBody>
          <a:bodyPr lIns="137160" tIns="68580" rIns="137160" bIns="68580"/>
          <a:lstStyle>
            <a:lvl1pPr algn="l" defTabSz="914400" rtl="1" eaLnBrk="1" latinLnBrk="0" hangingPunct="1">
              <a:lnSpc>
                <a:spcPct val="90000"/>
              </a:lnSpc>
              <a:spcBef>
                <a:spcPct val="0"/>
              </a:spcBef>
              <a:buNone/>
              <a:defRPr lang="en-US" sz="7200" kern="1200">
                <a:solidFill>
                  <a:schemeClr val="accent2">
                    <a:lumMod val="50000"/>
                  </a:schemeClr>
                </a:solidFill>
                <a:latin typeface="+mj-lt"/>
                <a:ea typeface="+mn-ea"/>
                <a:cs typeface="+mn-cs"/>
              </a:defRPr>
            </a:lvl1pPr>
          </a:lstStyle>
          <a:p>
            <a:pPr algn="r">
              <a:lnSpc>
                <a:spcPct val="150000"/>
              </a:lnSpc>
              <a:defRPr/>
            </a:pPr>
            <a:endParaRPr lang="he-IL" sz="9000" dirty="0">
              <a:solidFill>
                <a:schemeClr val="bg2">
                  <a:lumMod val="50000"/>
                </a:schemeClr>
              </a:solidFill>
              <a:latin typeface="Heebo" pitchFamily="2" charset="-79"/>
              <a:cs typeface="Heebo" pitchFamily="2" charset="-79"/>
            </a:endParaRPr>
          </a:p>
        </p:txBody>
      </p:sp>
      <p:sp>
        <p:nvSpPr>
          <p:cNvPr id="8" name="Rectangle 7">
            <a:extLst>
              <a:ext uri="{FF2B5EF4-FFF2-40B4-BE49-F238E27FC236}">
                <a16:creationId xmlns:a16="http://schemas.microsoft.com/office/drawing/2014/main" xmlns="" id="{A4DC505D-21BC-4C82-90A8-49943E8930B7}"/>
              </a:ext>
            </a:extLst>
          </p:cNvPr>
          <p:cNvSpPr/>
          <p:nvPr/>
        </p:nvSpPr>
        <p:spPr>
          <a:xfrm>
            <a:off x="9576048" y="246956"/>
            <a:ext cx="8453438" cy="1246495"/>
          </a:xfrm>
          <a:prstGeom prst="rect">
            <a:avLst/>
          </a:prstGeom>
        </p:spPr>
        <p:txBody>
          <a:bodyPr lIns="137160" tIns="68580" rIns="137160" bIns="68580">
            <a:spAutoFit/>
          </a:bodyPr>
          <a:lstStyle/>
          <a:p>
            <a:pPr algn="ctr" rtl="1">
              <a:lnSpc>
                <a:spcPct val="150000"/>
              </a:lnSpc>
              <a:defRPr/>
            </a:pPr>
            <a:r>
              <a:rPr lang="he-IL" sz="4800" b="1" u="sng" dirty="0">
                <a:solidFill>
                  <a:schemeClr val="bg2">
                    <a:lumMod val="50000"/>
                  </a:schemeClr>
                </a:solidFill>
                <a:latin typeface="Heebo" pitchFamily="2" charset="-79"/>
                <a:cs typeface="Heebo" pitchFamily="2" charset="-79"/>
              </a:rPr>
              <a:t>במי טיפלנו?</a:t>
            </a:r>
          </a:p>
        </p:txBody>
      </p:sp>
      <p:sp>
        <p:nvSpPr>
          <p:cNvPr id="60424" name="TextBox 11">
            <a:extLst>
              <a:ext uri="{FF2B5EF4-FFF2-40B4-BE49-F238E27FC236}">
                <a16:creationId xmlns:a16="http://schemas.microsoft.com/office/drawing/2014/main" xmlns="" id="{FAE94444-70BA-4329-8781-D3B8391518B7}"/>
              </a:ext>
            </a:extLst>
          </p:cNvPr>
          <p:cNvSpPr txBox="1">
            <a:spLocks noChangeArrowheads="1"/>
          </p:cNvSpPr>
          <p:nvPr/>
        </p:nvSpPr>
        <p:spPr bwMode="auto">
          <a:xfrm>
            <a:off x="7847856" y="1183060"/>
            <a:ext cx="9648995" cy="31393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137160" tIns="68580" rIns="137160" bIns="68580">
            <a:spAutoFit/>
          </a:bodyPr>
          <a:lstStyle>
            <a:lvl1pPr algn="r" rtl="1">
              <a:spcBef>
                <a:spcPct val="20000"/>
              </a:spcBef>
              <a:buFont typeface="Arial" panose="020B0604020202020204" pitchFamily="34" charset="0"/>
              <a:buChar char="•"/>
              <a:defRPr sz="3200">
                <a:solidFill>
                  <a:schemeClr val="tx1"/>
                </a:solidFill>
                <a:latin typeface="Calibri" panose="020F0502020204030204" pitchFamily="34" charset="0"/>
                <a:cs typeface="Arial" panose="020B0604020202020204" pitchFamily="34" charset="0"/>
              </a:defRPr>
            </a:lvl1pPr>
            <a:lvl2pPr marL="742950" indent="-285750" algn="r" rtl="1">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lgn="r" rtl="1">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eaLnBrk="1" hangingPunct="1">
              <a:spcBef>
                <a:spcPct val="0"/>
              </a:spcBef>
              <a:buFontTx/>
              <a:buNone/>
            </a:pPr>
            <a:r>
              <a:rPr lang="he-IL" altLang="x-none" sz="4200" dirty="0"/>
              <a:t>הפלות נדחות – אובדני הריון</a:t>
            </a:r>
          </a:p>
          <a:p>
            <a:pPr eaLnBrk="1" hangingPunct="1">
              <a:spcBef>
                <a:spcPct val="0"/>
              </a:spcBef>
              <a:buFontTx/>
              <a:buNone/>
            </a:pPr>
            <a:r>
              <a:rPr lang="he-IL" altLang="x-none" sz="4200" dirty="0"/>
              <a:t>תיאום ריקון כירורגי</a:t>
            </a:r>
          </a:p>
          <a:p>
            <a:pPr eaLnBrk="1" hangingPunct="1">
              <a:spcBef>
                <a:spcPct val="0"/>
              </a:spcBef>
              <a:buFontTx/>
              <a:buNone/>
            </a:pPr>
            <a:r>
              <a:rPr lang="he-IL" altLang="x-none" sz="4200" dirty="0"/>
              <a:t>מתן ומעקב לאחר ריקון תרופתי</a:t>
            </a:r>
          </a:p>
          <a:p>
            <a:pPr eaLnBrk="1" hangingPunct="1">
              <a:spcBef>
                <a:spcPct val="0"/>
              </a:spcBef>
              <a:buFontTx/>
              <a:buNone/>
            </a:pPr>
            <a:r>
              <a:rPr lang="he-IL" altLang="x-none" sz="4200" dirty="0" smtClean="0"/>
              <a:t>הכנסת </a:t>
            </a:r>
            <a:r>
              <a:rPr lang="he-IL" altLang="x-none" sz="4200" dirty="0"/>
              <a:t>פרוטוקול מפיג'ין ציטוטק ב</a:t>
            </a:r>
            <a:r>
              <a:rPr lang="en-US" altLang="x-none" sz="4200" dirty="0"/>
              <a:t>MISSED</a:t>
            </a:r>
            <a:endParaRPr lang="he-IL" altLang="x-none" sz="4200" dirty="0"/>
          </a:p>
          <a:p>
            <a:pPr eaLnBrk="1" hangingPunct="1">
              <a:spcBef>
                <a:spcPct val="0"/>
              </a:spcBef>
              <a:buFontTx/>
              <a:buNone/>
            </a:pPr>
            <a:endParaRPr lang="he-IL" altLang="x-none" sz="2700" dirty="0"/>
          </a:p>
        </p:txBody>
      </p:sp>
      <p:sp>
        <p:nvSpPr>
          <p:cNvPr id="9" name="Rectangle 8"/>
          <p:cNvSpPr/>
          <p:nvPr/>
        </p:nvSpPr>
        <p:spPr>
          <a:xfrm>
            <a:off x="8207896" y="4135388"/>
            <a:ext cx="9144000" cy="1754326"/>
          </a:xfrm>
          <a:prstGeom prst="rect">
            <a:avLst/>
          </a:prstGeom>
        </p:spPr>
        <p:txBody>
          <a:bodyPr wrap="square">
            <a:spAutoFit/>
          </a:bodyPr>
          <a:lstStyle/>
          <a:p>
            <a:pPr algn="r">
              <a:spcBef>
                <a:spcPct val="0"/>
              </a:spcBef>
            </a:pPr>
            <a:r>
              <a:rPr lang="he-IL" altLang="x-none" sz="3600" dirty="0" smtClean="0"/>
              <a:t>מעקב לאחר הפלות תרופתיות יזומות</a:t>
            </a:r>
          </a:p>
          <a:p>
            <a:pPr algn="r">
              <a:spcBef>
                <a:spcPct val="0"/>
              </a:spcBef>
            </a:pPr>
            <a:r>
              <a:rPr lang="he-IL" altLang="x-none" sz="3600" dirty="0" smtClean="0"/>
              <a:t>מתן ייעוץ מפורט על אמצעי מניעה</a:t>
            </a:r>
          </a:p>
          <a:p>
            <a:pPr algn="r">
              <a:spcBef>
                <a:spcPct val="0"/>
              </a:spcBef>
            </a:pPr>
            <a:r>
              <a:rPr lang="he-IL" altLang="x-none" sz="3600" dirty="0" smtClean="0"/>
              <a:t>החדרת למינריות בסביבה מתאימה</a:t>
            </a:r>
            <a:endParaRPr lang="he-IL" altLang="x-none" sz="3600" dirty="0"/>
          </a:p>
        </p:txBody>
      </p:sp>
      <p:pic>
        <p:nvPicPr>
          <p:cNvPr id="10" name="Picture 4" descr="Pregnancy Termination: First-Trimester Suction Aspiration | Basicmedical Key">
            <a:extLst>
              <a:ext uri="{FF2B5EF4-FFF2-40B4-BE49-F238E27FC236}">
                <a16:creationId xmlns:a16="http://schemas.microsoft.com/office/drawing/2014/main" xmlns="" id="{CB16336A-A0B2-4D78-AB8A-216B234CCB9A}"/>
              </a:ext>
            </a:extLst>
          </p:cNvPr>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14616608" y="6727676"/>
            <a:ext cx="3021807" cy="1960959"/>
          </a:xfrm>
          <a:prstGeom prst="rect">
            <a:avLst/>
          </a:prstGeom>
          <a:noFill/>
          <a:extLst>
            <a:ext uri="{909E8E84-426E-40DD-AFC4-6F175D3DCCD1}">
              <a14:hiddenFill xmlns:a14="http://schemas.microsoft.com/office/drawing/2010/main" xmlns="">
                <a:solidFill>
                  <a:srgbClr val="FFFFFF"/>
                </a:solidFill>
              </a14:hiddenFill>
            </a:ext>
          </a:extLst>
        </p:spPr>
      </p:pic>
      <p:pic>
        <p:nvPicPr>
          <p:cNvPr id="11" name="Picture 2" descr="Here&amp;#39;s Why More Women Are Using Laughing Gas To Manage Labor Pains">
            <a:extLst>
              <a:ext uri="{FF2B5EF4-FFF2-40B4-BE49-F238E27FC236}">
                <a16:creationId xmlns:a16="http://schemas.microsoft.com/office/drawing/2014/main" xmlns="" id="{43493700-9313-4B97-B7F9-E9A1E3A81EE4}"/>
              </a:ext>
            </a:extLst>
          </p:cNvPr>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11376248" y="6151612"/>
            <a:ext cx="3021807" cy="1583543"/>
          </a:xfrm>
          <a:prstGeom prst="rect">
            <a:avLst/>
          </a:prstGeom>
          <a:noFill/>
          <a:extLst>
            <a:ext uri="{909E8E84-426E-40DD-AFC4-6F175D3DCCD1}">
              <a14:hiddenFill xmlns:a14="http://schemas.microsoft.com/office/drawing/2010/main" xmlns="">
                <a:solidFill>
                  <a:srgbClr val="FFFFFF"/>
                </a:solidFill>
              </a14:hiddenFill>
            </a:ext>
          </a:extLst>
        </p:spPr>
      </p:pic>
      <p:pic>
        <p:nvPicPr>
          <p:cNvPr id="12" name="Picture 10" descr="Northeast Georgia Medical Center First in the State to Offer Alternative  Pain Relief During Labor - Northeast Georgia Health System">
            <a:extLst>
              <a:ext uri="{FF2B5EF4-FFF2-40B4-BE49-F238E27FC236}">
                <a16:creationId xmlns:a16="http://schemas.microsoft.com/office/drawing/2014/main" xmlns="" id="{61AC4BF2-3455-4037-866D-5B275FCDAD4D}"/>
              </a:ext>
            </a:extLst>
          </p:cNvPr>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8063880" y="5719564"/>
            <a:ext cx="3028215" cy="4277952"/>
          </a:xfrm>
          <a:prstGeom prst="rect">
            <a:avLst/>
          </a:prstGeom>
          <a:noFill/>
          <a:extLst>
            <a:ext uri="{909E8E84-426E-40DD-AFC4-6F175D3DCCD1}">
              <a14:hiddenFill xmlns:a14="http://schemas.microsoft.com/office/drawing/2010/main" xmlns="">
                <a:solidFill>
                  <a:srgbClr val="FFFFFF"/>
                </a:solidFill>
              </a14:hiddenFill>
            </a:ext>
          </a:extLst>
        </p:spPr>
      </p:pic>
      <p:sp>
        <p:nvSpPr>
          <p:cNvPr id="13" name="Text Placeholder 12"/>
          <p:cNvSpPr>
            <a:spLocks noGrp="1"/>
          </p:cNvSpPr>
          <p:nvPr>
            <p:ph type="body" sz="quarter" idx="12"/>
          </p:nvPr>
        </p:nvSpPr>
        <p:spPr/>
        <p:txBody>
          <a:bodyPr/>
          <a:lstStyle/>
          <a:p>
            <a:endParaRPr lang="he-IL"/>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phic 39">
            <a:hlinkClick r:id="" action="ppaction://noaction"/>
            <a:extLst>
              <a:ext uri="{FF2B5EF4-FFF2-40B4-BE49-F238E27FC236}">
                <a16:creationId xmlns:a16="http://schemas.microsoft.com/office/drawing/2014/main" xmlns="" id="{1604430E-277B-465A-AC98-67630386246D}"/>
              </a:ext>
            </a:extLst>
          </p:cNvPr>
          <p:cNvPicPr>
            <a:picLocks noChangeAspect="1"/>
          </p:cNvPicPr>
          <p:nvPr/>
        </p:nvPicPr>
        <p:blipFill>
          <a:blip r:embed="rId2" cstate="print">
            <a:extLst>
              <a:ext uri="{28A0092B-C50C-407E-A947-70E740481C1C}">
                <a14:useLocalDpi xmlns:a14="http://schemas.microsoft.com/office/drawing/2010/main" xmlns="" val="0"/>
              </a:ext>
              <a:ext uri="{96DAC541-7B7A-43D3-8B79-37D633B846F1}">
                <asvg:svgBlip xmlns:asvg="http://schemas.microsoft.com/office/drawing/2016/SVG/main" xmlns="" r:embed="rId3"/>
              </a:ext>
            </a:extLst>
          </a:blip>
          <a:stretch>
            <a:fillRect/>
          </a:stretch>
        </p:blipFill>
        <p:spPr>
          <a:xfrm flipH="1">
            <a:off x="2759134" y="1712651"/>
            <a:ext cx="460268" cy="460268"/>
          </a:xfrm>
          <a:prstGeom prst="rect">
            <a:avLst/>
          </a:prstGeom>
        </p:spPr>
      </p:pic>
      <p:sp>
        <p:nvSpPr>
          <p:cNvPr id="19" name="AutoShape 2">
            <a:extLst>
              <a:ext uri="{FF2B5EF4-FFF2-40B4-BE49-F238E27FC236}">
                <a16:creationId xmlns:a16="http://schemas.microsoft.com/office/drawing/2014/main" xmlns="" id="{5B324011-3D05-4256-8442-F4197D88900A}"/>
              </a:ext>
            </a:extLst>
          </p:cNvPr>
          <p:cNvSpPr>
            <a:spLocks noChangeAspect="1" noChangeArrowheads="1"/>
          </p:cNvSpPr>
          <p:nvPr/>
        </p:nvSpPr>
        <p:spPr bwMode="auto">
          <a:xfrm>
            <a:off x="8972550" y="4972050"/>
            <a:ext cx="342900" cy="342900"/>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102870" tIns="51435" rIns="102870" bIns="51435" numCol="1" anchor="t" anchorCtr="0" compatLnSpc="1">
            <a:prstTxWarp prst="textNoShape">
              <a:avLst/>
            </a:prstTxWarp>
          </a:bodyPr>
          <a:lstStyle/>
          <a:p>
            <a:endParaRPr lang="x-none"/>
          </a:p>
        </p:txBody>
      </p:sp>
      <p:pic>
        <p:nvPicPr>
          <p:cNvPr id="20" name="Picture 19">
            <a:extLst>
              <a:ext uri="{FF2B5EF4-FFF2-40B4-BE49-F238E27FC236}">
                <a16:creationId xmlns:a16="http://schemas.microsoft.com/office/drawing/2014/main" xmlns="" id="{A303C483-4E2D-4F02-B895-91D2C5AFBB20}"/>
              </a:ext>
            </a:extLst>
          </p:cNvPr>
          <p:cNvPicPr>
            <a:picLocks noChangeAspect="1"/>
          </p:cNvPicPr>
          <p:nvPr/>
        </p:nvPicPr>
        <p:blipFill>
          <a:blip r:embed="rId4" cstate="print"/>
          <a:stretch>
            <a:fillRect/>
          </a:stretch>
        </p:blipFill>
        <p:spPr>
          <a:xfrm>
            <a:off x="13320464" y="5359524"/>
            <a:ext cx="3029227" cy="2271921"/>
          </a:xfrm>
          <a:prstGeom prst="rect">
            <a:avLst/>
          </a:prstGeom>
        </p:spPr>
      </p:pic>
      <p:pic>
        <p:nvPicPr>
          <p:cNvPr id="22" name="Picture 21">
            <a:extLst>
              <a:ext uri="{FF2B5EF4-FFF2-40B4-BE49-F238E27FC236}">
                <a16:creationId xmlns:a16="http://schemas.microsoft.com/office/drawing/2014/main" xmlns="" id="{E4DF3915-BA10-41E3-98B0-5BFED48E5158}"/>
              </a:ext>
            </a:extLst>
          </p:cNvPr>
          <p:cNvPicPr>
            <a:picLocks noChangeAspect="1"/>
          </p:cNvPicPr>
          <p:nvPr/>
        </p:nvPicPr>
        <p:blipFill>
          <a:blip r:embed="rId5" cstate="print"/>
          <a:stretch>
            <a:fillRect/>
          </a:stretch>
        </p:blipFill>
        <p:spPr>
          <a:xfrm>
            <a:off x="12960424" y="2551212"/>
            <a:ext cx="3360371" cy="2520280"/>
          </a:xfrm>
          <a:prstGeom prst="rect">
            <a:avLst/>
          </a:prstGeom>
        </p:spPr>
      </p:pic>
      <p:sp>
        <p:nvSpPr>
          <p:cNvPr id="23" name="Rectangle 22">
            <a:extLst>
              <a:ext uri="{FF2B5EF4-FFF2-40B4-BE49-F238E27FC236}">
                <a16:creationId xmlns:a16="http://schemas.microsoft.com/office/drawing/2014/main" xmlns="" id="{87B7EF2A-4CCD-4077-A5B2-527FB265ACD3}"/>
              </a:ext>
            </a:extLst>
          </p:cNvPr>
          <p:cNvSpPr/>
          <p:nvPr/>
        </p:nvSpPr>
        <p:spPr>
          <a:xfrm>
            <a:off x="12456368" y="1111052"/>
            <a:ext cx="4592883" cy="1581202"/>
          </a:xfrm>
          <a:prstGeom prst="rect">
            <a:avLst/>
          </a:prstGeom>
          <a:noFill/>
        </p:spPr>
        <p:txBody>
          <a:bodyPr wrap="square" lIns="102870" tIns="51435" rIns="102870" bIns="51435">
            <a:spAutoFit/>
          </a:bodyPr>
          <a:lstStyle/>
          <a:p>
            <a:pPr algn="ctr"/>
            <a:r>
              <a:rPr lang="he-IL" sz="3200" b="1"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הדרכה לפני </a:t>
            </a:r>
            <a:r>
              <a:rPr lang="en-US" sz="3200" b="1"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DATOS</a:t>
            </a:r>
            <a:r>
              <a:rPr lang="he-IL" sz="3200" b="1"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ההגעה-</a:t>
            </a:r>
            <a:endParaRPr lang="en-US" sz="3200" b="1"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a:p>
            <a:pPr algn="ctr"/>
            <a:endParaRPr lang="he-IL" sz="32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
        <p:nvSpPr>
          <p:cNvPr id="25" name="Rectangle 24">
            <a:extLst>
              <a:ext uri="{FF2B5EF4-FFF2-40B4-BE49-F238E27FC236}">
                <a16:creationId xmlns:a16="http://schemas.microsoft.com/office/drawing/2014/main" xmlns="" id="{01599B61-9B18-492E-8BDF-B4E9B2DD2313}"/>
              </a:ext>
            </a:extLst>
          </p:cNvPr>
          <p:cNvSpPr/>
          <p:nvPr/>
        </p:nvSpPr>
        <p:spPr>
          <a:xfrm>
            <a:off x="6623720" y="1111052"/>
            <a:ext cx="4143701" cy="1088760"/>
          </a:xfrm>
          <a:prstGeom prst="rect">
            <a:avLst/>
          </a:prstGeom>
          <a:noFill/>
        </p:spPr>
        <p:txBody>
          <a:bodyPr wrap="square" lIns="102870" tIns="51435" rIns="102870" bIns="51435">
            <a:spAutoFit/>
          </a:bodyPr>
          <a:lstStyle/>
          <a:p>
            <a:pPr algn="ctr"/>
            <a:r>
              <a:rPr lang="he-IL" sz="32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דר' אתי אבלין </a:t>
            </a:r>
          </a:p>
          <a:p>
            <a:pPr algn="ctr"/>
            <a:r>
              <a:rPr lang="he-IL" sz="32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מומחית לאובדן ושכול</a:t>
            </a:r>
            <a:endParaRPr lang="x-none" sz="32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pic>
        <p:nvPicPr>
          <p:cNvPr id="27" name="Picture 26">
            <a:extLst>
              <a:ext uri="{FF2B5EF4-FFF2-40B4-BE49-F238E27FC236}">
                <a16:creationId xmlns:a16="http://schemas.microsoft.com/office/drawing/2014/main" xmlns="" id="{13C37A65-84AD-41B9-8FCF-D5DBA5E273F8}"/>
              </a:ext>
            </a:extLst>
          </p:cNvPr>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7775848" y="2623220"/>
            <a:ext cx="2376264" cy="2381440"/>
          </a:xfrm>
          <a:prstGeom prst="rect">
            <a:avLst/>
          </a:prstGeom>
        </p:spPr>
      </p:pic>
      <p:sp>
        <p:nvSpPr>
          <p:cNvPr id="28" name="TextBox 27">
            <a:extLst>
              <a:ext uri="{FF2B5EF4-FFF2-40B4-BE49-F238E27FC236}">
                <a16:creationId xmlns:a16="http://schemas.microsoft.com/office/drawing/2014/main" xmlns="" id="{7EDE3B20-E10B-4197-9A51-91C1F64E8F7A}"/>
              </a:ext>
            </a:extLst>
          </p:cNvPr>
          <p:cNvSpPr txBox="1"/>
          <p:nvPr/>
        </p:nvSpPr>
        <p:spPr>
          <a:xfrm>
            <a:off x="8233757" y="5491955"/>
            <a:ext cx="2800869" cy="3185487"/>
          </a:xfrm>
          <a:prstGeom prst="rect">
            <a:avLst/>
          </a:prstGeom>
          <a:noFill/>
        </p:spPr>
        <p:txBody>
          <a:bodyPr wrap="square" lIns="137160" tIns="68580" rIns="137160" bIns="68580" rtlCol="0">
            <a:spAutoFit/>
          </a:bodyPr>
          <a:lstStyle/>
          <a:p>
            <a:pPr algn="r"/>
            <a:r>
              <a:rPr lang="he-IL" dirty="0"/>
              <a:t>סדנאות על מסירת בשורה מרה ושחיקת צוות </a:t>
            </a:r>
          </a:p>
          <a:p>
            <a:pPr algn="r"/>
            <a:endParaRPr lang="he-IL" dirty="0"/>
          </a:p>
          <a:p>
            <a:pPr algn="r"/>
            <a:r>
              <a:rPr lang="he-IL" dirty="0"/>
              <a:t>צוות מרכז בדרכך</a:t>
            </a:r>
          </a:p>
          <a:p>
            <a:pPr algn="r"/>
            <a:r>
              <a:rPr lang="he-IL" dirty="0"/>
              <a:t>צוות מיון נשים</a:t>
            </a:r>
          </a:p>
          <a:p>
            <a:pPr algn="r"/>
            <a:r>
              <a:rPr lang="he-IL" dirty="0"/>
              <a:t>צוות אשפוז יום</a:t>
            </a:r>
          </a:p>
          <a:p>
            <a:pPr algn="r"/>
            <a:r>
              <a:rPr lang="he-IL" dirty="0"/>
              <a:t>צוות אולטראסאונד</a:t>
            </a:r>
          </a:p>
          <a:p>
            <a:pPr algn="r"/>
            <a:r>
              <a:rPr lang="he-IL" dirty="0"/>
              <a:t>צוות מחלקת נשים</a:t>
            </a:r>
          </a:p>
          <a:p>
            <a:pPr algn="r"/>
            <a:r>
              <a:rPr lang="he-IL" dirty="0"/>
              <a:t>בקרוב</a:t>
            </a:r>
          </a:p>
          <a:p>
            <a:pPr algn="r"/>
            <a:r>
              <a:rPr lang="he-IL" dirty="0"/>
              <a:t>מתמחים</a:t>
            </a:r>
          </a:p>
          <a:p>
            <a:pPr algn="r"/>
            <a:r>
              <a:rPr lang="he-IL" dirty="0"/>
              <a:t>צוות אשפוז יום כירורגי</a:t>
            </a:r>
            <a:endParaRPr lang="x-none" dirty="0"/>
          </a:p>
        </p:txBody>
      </p:sp>
      <p:pic>
        <p:nvPicPr>
          <p:cNvPr id="29" name="תמונה 5">
            <a:extLst>
              <a:ext uri="{FF2B5EF4-FFF2-40B4-BE49-F238E27FC236}">
                <a16:creationId xmlns:a16="http://schemas.microsoft.com/office/drawing/2014/main" xmlns="" id="{1A41D4F5-71A2-48B6-89ED-CC239AF9D72F}"/>
              </a:ext>
            </a:extLst>
          </p:cNvPr>
          <p:cNvPicPr>
            <a:picLocks noChangeAspect="1"/>
          </p:cNvPicPr>
          <p:nvPr/>
        </p:nvPicPr>
        <p:blipFill>
          <a:blip r:embed="rId7" cstate="print"/>
          <a:stretch>
            <a:fillRect/>
          </a:stretch>
        </p:blipFill>
        <p:spPr>
          <a:xfrm>
            <a:off x="4391472" y="3847356"/>
            <a:ext cx="2428138" cy="3573489"/>
          </a:xfrm>
          <a:prstGeom prst="rect">
            <a:avLst/>
          </a:prstGeom>
        </p:spPr>
      </p:pic>
      <p:pic>
        <p:nvPicPr>
          <p:cNvPr id="30" name="תמונה 6">
            <a:extLst>
              <a:ext uri="{FF2B5EF4-FFF2-40B4-BE49-F238E27FC236}">
                <a16:creationId xmlns:a16="http://schemas.microsoft.com/office/drawing/2014/main" xmlns="" id="{99C463DB-0253-4CF7-A94D-FF30D6C20185}"/>
              </a:ext>
            </a:extLst>
          </p:cNvPr>
          <p:cNvPicPr>
            <a:picLocks noChangeAspect="1"/>
          </p:cNvPicPr>
          <p:nvPr/>
        </p:nvPicPr>
        <p:blipFill rotWithShape="1">
          <a:blip r:embed="rId8" cstate="print"/>
          <a:srcRect l="-3126" t="-59944" r="3126" b="1100"/>
          <a:stretch/>
        </p:blipFill>
        <p:spPr>
          <a:xfrm>
            <a:off x="647056" y="2839244"/>
            <a:ext cx="2181033" cy="3045216"/>
          </a:xfrm>
          <a:prstGeom prst="rect">
            <a:avLst/>
          </a:prstGeom>
        </p:spPr>
      </p:pic>
      <p:pic>
        <p:nvPicPr>
          <p:cNvPr id="31" name="תמונה 3">
            <a:extLst>
              <a:ext uri="{FF2B5EF4-FFF2-40B4-BE49-F238E27FC236}">
                <a16:creationId xmlns:a16="http://schemas.microsoft.com/office/drawing/2014/main" xmlns="" id="{1B6ACF63-F805-4901-B1E7-7096B69A08DC}"/>
              </a:ext>
            </a:extLst>
          </p:cNvPr>
          <p:cNvPicPr>
            <a:picLocks noChangeAspect="1"/>
          </p:cNvPicPr>
          <p:nvPr/>
        </p:nvPicPr>
        <p:blipFill>
          <a:blip r:embed="rId9" cstate="print"/>
          <a:stretch>
            <a:fillRect/>
          </a:stretch>
        </p:blipFill>
        <p:spPr>
          <a:xfrm>
            <a:off x="5183560" y="7303740"/>
            <a:ext cx="2664296" cy="2581037"/>
          </a:xfrm>
          <a:prstGeom prst="rect">
            <a:avLst/>
          </a:prstGeom>
        </p:spPr>
      </p:pic>
      <p:pic>
        <p:nvPicPr>
          <p:cNvPr id="32" name="תמונה 2">
            <a:extLst>
              <a:ext uri="{FF2B5EF4-FFF2-40B4-BE49-F238E27FC236}">
                <a16:creationId xmlns:a16="http://schemas.microsoft.com/office/drawing/2014/main" xmlns="" id="{2560325B-13CC-4631-889E-D3FCDFD8E997}"/>
              </a:ext>
            </a:extLst>
          </p:cNvPr>
          <p:cNvPicPr>
            <a:picLocks noChangeAspect="1"/>
          </p:cNvPicPr>
          <p:nvPr/>
        </p:nvPicPr>
        <p:blipFill rotWithShape="1">
          <a:blip r:embed="rId10" cstate="print"/>
          <a:srcRect l="-1528" t="-40868" r="1528" b="25912"/>
          <a:stretch/>
        </p:blipFill>
        <p:spPr>
          <a:xfrm>
            <a:off x="719064" y="5287516"/>
            <a:ext cx="3504743" cy="2331923"/>
          </a:xfrm>
          <a:prstGeom prst="rect">
            <a:avLst/>
          </a:prstGeom>
        </p:spPr>
      </p:pic>
      <p:sp>
        <p:nvSpPr>
          <p:cNvPr id="34" name="Rectangle 33">
            <a:extLst>
              <a:ext uri="{FF2B5EF4-FFF2-40B4-BE49-F238E27FC236}">
                <a16:creationId xmlns:a16="http://schemas.microsoft.com/office/drawing/2014/main" xmlns="" id="{ED22B756-9989-438F-9158-FE80950AD19B}"/>
              </a:ext>
            </a:extLst>
          </p:cNvPr>
          <p:cNvSpPr/>
          <p:nvPr/>
        </p:nvSpPr>
        <p:spPr>
          <a:xfrm>
            <a:off x="791072" y="318964"/>
            <a:ext cx="4974144" cy="1088760"/>
          </a:xfrm>
          <a:prstGeom prst="rect">
            <a:avLst/>
          </a:prstGeom>
          <a:noFill/>
        </p:spPr>
        <p:txBody>
          <a:bodyPr wrap="square" lIns="102870" tIns="51435" rIns="102870" bIns="51435">
            <a:spAutoFit/>
          </a:bodyPr>
          <a:lstStyle/>
          <a:p>
            <a:pPr algn="ctr"/>
            <a:r>
              <a:rPr lang="he-IL" sz="32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ללוות אותן בשקט</a:t>
            </a:r>
          </a:p>
          <a:p>
            <a:pPr algn="ctr"/>
            <a:r>
              <a:rPr lang="he-IL" sz="32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פרוייקט הספרים האגפי</a:t>
            </a:r>
            <a:endParaRPr lang="en-US" sz="32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pic>
        <p:nvPicPr>
          <p:cNvPr id="1030" name="Picture 6" descr="May be an image of ‎‎3 people, including ‎הילה בנדט דביר‎‎ and ‎text that says '‎מהחיים ספור ספורמהחיים‎'‎‎">
            <a:extLst>
              <a:ext uri="{FF2B5EF4-FFF2-40B4-BE49-F238E27FC236}">
                <a16:creationId xmlns:a16="http://schemas.microsoft.com/office/drawing/2014/main" xmlns="" id="{1A02A50D-A9AF-4BA6-ACE7-417F354F59B8}"/>
              </a:ext>
            </a:extLst>
          </p:cNvPr>
          <p:cNvPicPr>
            <a:picLocks noChangeAspect="1" noChangeArrowheads="1"/>
          </p:cNvPicPr>
          <p:nvPr/>
        </p:nvPicPr>
        <p:blipFill>
          <a:blip r:embed="rId11" cstate="print">
            <a:extLst>
              <a:ext uri="{28A0092B-C50C-407E-A947-70E740481C1C}">
                <a14:useLocalDpi xmlns:a14="http://schemas.microsoft.com/office/drawing/2010/main" xmlns="" val="0"/>
              </a:ext>
            </a:extLst>
          </a:blip>
          <a:srcRect/>
          <a:stretch>
            <a:fillRect/>
          </a:stretch>
        </p:blipFill>
        <p:spPr bwMode="auto">
          <a:xfrm>
            <a:off x="1583160" y="1327076"/>
            <a:ext cx="3816424" cy="2304256"/>
          </a:xfrm>
          <a:prstGeom prst="rect">
            <a:avLst/>
          </a:prstGeom>
          <a:noFill/>
          <a:extLst>
            <a:ext uri="{909E8E84-426E-40DD-AFC4-6F175D3DCCD1}">
              <a14:hiddenFill xmlns:a14="http://schemas.microsoft.com/office/drawing/2010/main" xmlns="">
                <a:solidFill>
                  <a:srgbClr val="FFFFFF"/>
                </a:solidFill>
              </a14:hiddenFill>
            </a:ext>
          </a:extLst>
        </p:spPr>
      </p:pic>
      <p:pic>
        <p:nvPicPr>
          <p:cNvPr id="35" name="Picture 10" descr="LUKE CHUEH : THE MISCARRIAGE"/>
          <p:cNvPicPr>
            <a:picLocks noChangeAspect="1" noChangeArrowheads="1"/>
          </p:cNvPicPr>
          <p:nvPr/>
        </p:nvPicPr>
        <p:blipFill>
          <a:blip r:embed="rId12" cstate="print"/>
          <a:srcRect/>
          <a:stretch>
            <a:fillRect/>
          </a:stretch>
        </p:blipFill>
        <p:spPr bwMode="auto">
          <a:xfrm>
            <a:off x="15048656" y="7951812"/>
            <a:ext cx="2390775" cy="1914525"/>
          </a:xfrm>
          <a:prstGeom prst="rect">
            <a:avLst/>
          </a:prstGeom>
          <a:noFill/>
        </p:spPr>
      </p:pic>
    </p:spTree>
    <p:extLst>
      <p:ext uri="{BB962C8B-B14F-4D97-AF65-F5344CB8AC3E}">
        <p14:creationId xmlns:p14="http://schemas.microsoft.com/office/powerpoint/2010/main" xmlns="" val="2569398377"/>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0FDECE27-3EEC-8EE1-534E-C0A1858621AB}"/>
              </a:ext>
            </a:extLst>
          </p:cNvPr>
          <p:cNvSpPr>
            <a:spLocks noGrp="1"/>
          </p:cNvSpPr>
          <p:nvPr>
            <p:ph type="title"/>
          </p:nvPr>
        </p:nvSpPr>
        <p:spPr>
          <a:xfrm>
            <a:off x="3887416" y="606996"/>
            <a:ext cx="7772400" cy="2520280"/>
          </a:xfrm>
        </p:spPr>
        <p:txBody>
          <a:bodyPr/>
          <a:lstStyle/>
          <a:p>
            <a:pPr algn="ctr"/>
            <a:r>
              <a:rPr lang="he-IL" dirty="0" smtClean="0"/>
              <a:t>מרכז בדרכך</a:t>
            </a:r>
            <a:br>
              <a:rPr lang="he-IL" dirty="0" smtClean="0"/>
            </a:br>
            <a:r>
              <a:rPr lang="he-IL" dirty="0" smtClean="0"/>
              <a:t>דר' דליה אדמון</a:t>
            </a:r>
            <a:r>
              <a:rPr lang="en-US" dirty="0" smtClean="0"/>
              <a:t/>
            </a:r>
            <a:br>
              <a:rPr lang="en-US" dirty="0" smtClean="0"/>
            </a:br>
            <a:r>
              <a:rPr lang="he-IL" dirty="0" smtClean="0"/>
              <a:t>המרכז הרפואי על שם שיבא </a:t>
            </a:r>
            <a:br>
              <a:rPr lang="he-IL" dirty="0" smtClean="0"/>
            </a:br>
            <a:endParaRPr lang="en-US" dirty="0"/>
          </a:p>
        </p:txBody>
      </p:sp>
      <p:sp>
        <p:nvSpPr>
          <p:cNvPr id="5" name="Text Placeholder 4">
            <a:extLst>
              <a:ext uri="{FF2B5EF4-FFF2-40B4-BE49-F238E27FC236}">
                <a16:creationId xmlns:a16="http://schemas.microsoft.com/office/drawing/2014/main" xmlns="" id="{9BE8DD4A-CD6D-A5F4-DA73-1A709B49DAB0}"/>
              </a:ext>
            </a:extLst>
          </p:cNvPr>
          <p:cNvSpPr>
            <a:spLocks noGrp="1"/>
          </p:cNvSpPr>
          <p:nvPr>
            <p:ph type="body" sz="half" idx="4294967295"/>
          </p:nvPr>
        </p:nvSpPr>
        <p:spPr>
          <a:xfrm>
            <a:off x="709613" y="3568345"/>
            <a:ext cx="8229600" cy="4691063"/>
          </a:xfrm>
        </p:spPr>
        <p:txBody>
          <a:bodyPr/>
          <a:lstStyle/>
          <a:p>
            <a:pPr>
              <a:buNone/>
            </a:pPr>
            <a:r>
              <a:rPr lang="he-IL" dirty="0" smtClean="0"/>
              <a:t>סקירה של מה עשינו</a:t>
            </a:r>
            <a:endParaRPr lang="en-US" dirty="0"/>
          </a:p>
        </p:txBody>
      </p:sp>
      <p:pic>
        <p:nvPicPr>
          <p:cNvPr id="5122" name="Picture 2" descr="האיגוד הישראלי למיילדות וגינקולוגיה |"/>
          <p:cNvPicPr>
            <a:picLocks noChangeAspect="1" noChangeArrowheads="1"/>
          </p:cNvPicPr>
          <p:nvPr/>
        </p:nvPicPr>
        <p:blipFill>
          <a:blip r:embed="rId2" cstate="print"/>
          <a:srcRect/>
          <a:stretch>
            <a:fillRect/>
          </a:stretch>
        </p:blipFill>
        <p:spPr bwMode="auto">
          <a:xfrm>
            <a:off x="13104440" y="8126760"/>
            <a:ext cx="2160240" cy="2160240"/>
          </a:xfrm>
          <a:prstGeom prst="rect">
            <a:avLst/>
          </a:prstGeom>
          <a:noFill/>
        </p:spPr>
      </p:pic>
      <p:sp>
        <p:nvSpPr>
          <p:cNvPr id="5124" name="AutoShape 4" descr="של 71 – שנתי ה - הכינוס הארצי התלת האיגוד הישראלי למיילדות וגינקולוגיה"/>
          <p:cNvSpPr>
            <a:spLocks noChangeAspect="1" noChangeArrowheads="1"/>
          </p:cNvSpPr>
          <p:nvPr/>
        </p:nvSpPr>
        <p:spPr bwMode="auto">
          <a:xfrm>
            <a:off x="18067338"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he-IL"/>
          </a:p>
        </p:txBody>
      </p:sp>
      <p:sp>
        <p:nvSpPr>
          <p:cNvPr id="5126" name="AutoShape 6" descr="של 71 – שנתי ה - הכינוס הארצי התלת האיגוד הישראלי למיילדות וגינקולוגיה"/>
          <p:cNvSpPr>
            <a:spLocks noChangeAspect="1" noChangeArrowheads="1"/>
          </p:cNvSpPr>
          <p:nvPr/>
        </p:nvSpPr>
        <p:spPr bwMode="auto">
          <a:xfrm>
            <a:off x="18067338"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he-IL"/>
          </a:p>
        </p:txBody>
      </p:sp>
      <p:pic>
        <p:nvPicPr>
          <p:cNvPr id="5128" name="Picture 8" descr="דף הבית - החברה הישראלית לאורוגינקולוגיה ולריצפת האגן"/>
          <p:cNvPicPr>
            <a:picLocks noChangeAspect="1" noChangeArrowheads="1"/>
          </p:cNvPicPr>
          <p:nvPr/>
        </p:nvPicPr>
        <p:blipFill>
          <a:blip r:embed="rId3" cstate="print"/>
          <a:srcRect/>
          <a:stretch>
            <a:fillRect/>
          </a:stretch>
        </p:blipFill>
        <p:spPr bwMode="auto">
          <a:xfrm>
            <a:off x="13972990" y="0"/>
            <a:ext cx="4315010" cy="2767236"/>
          </a:xfrm>
          <a:prstGeom prst="rect">
            <a:avLst/>
          </a:prstGeom>
          <a:noFill/>
        </p:spPr>
      </p:pic>
      <p:pic>
        <p:nvPicPr>
          <p:cNvPr id="5130" name="Picture 10" descr="LUKE CHUEH : THE MISCARRIAGE"/>
          <p:cNvPicPr>
            <a:picLocks noChangeAspect="1" noChangeArrowheads="1"/>
          </p:cNvPicPr>
          <p:nvPr/>
        </p:nvPicPr>
        <p:blipFill>
          <a:blip r:embed="rId4" cstate="print"/>
          <a:srcRect/>
          <a:stretch>
            <a:fillRect/>
          </a:stretch>
        </p:blipFill>
        <p:spPr bwMode="auto">
          <a:xfrm>
            <a:off x="12816408" y="8372475"/>
            <a:ext cx="2390775" cy="1914525"/>
          </a:xfrm>
          <a:prstGeom prst="rect">
            <a:avLst/>
          </a:prstGeom>
          <a:noFill/>
        </p:spPr>
      </p:pic>
    </p:spTree>
    <p:extLst>
      <p:ext uri="{BB962C8B-B14F-4D97-AF65-F5344CB8AC3E}">
        <p14:creationId xmlns:p14="http://schemas.microsoft.com/office/powerpoint/2010/main" xmlns="" val="197690975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0FDECE27-3EEC-8EE1-534E-C0A1858621AB}"/>
              </a:ext>
            </a:extLst>
          </p:cNvPr>
          <p:cNvSpPr>
            <a:spLocks noGrp="1"/>
          </p:cNvSpPr>
          <p:nvPr>
            <p:ph type="title"/>
          </p:nvPr>
        </p:nvSpPr>
        <p:spPr>
          <a:xfrm>
            <a:off x="3887416" y="606996"/>
            <a:ext cx="7772400" cy="2520280"/>
          </a:xfrm>
        </p:spPr>
        <p:txBody>
          <a:bodyPr/>
          <a:lstStyle/>
          <a:p>
            <a:pPr algn="ctr"/>
            <a:r>
              <a:rPr lang="he-IL" dirty="0" smtClean="0"/>
              <a:t>מרכז בדרכך</a:t>
            </a:r>
            <a:br>
              <a:rPr lang="he-IL" dirty="0" smtClean="0"/>
            </a:br>
            <a:r>
              <a:rPr lang="he-IL" dirty="0" smtClean="0"/>
              <a:t>דר' דליה אדמון</a:t>
            </a:r>
            <a:r>
              <a:rPr lang="en-US" dirty="0" smtClean="0"/>
              <a:t/>
            </a:r>
            <a:br>
              <a:rPr lang="en-US" dirty="0" smtClean="0"/>
            </a:br>
            <a:r>
              <a:rPr lang="he-IL" dirty="0" smtClean="0"/>
              <a:t>המרכז הרפואי על שם שיבא </a:t>
            </a:r>
            <a:br>
              <a:rPr lang="he-IL" dirty="0" smtClean="0"/>
            </a:br>
            <a:endParaRPr lang="en-US" dirty="0"/>
          </a:p>
        </p:txBody>
      </p:sp>
      <p:sp>
        <p:nvSpPr>
          <p:cNvPr id="5" name="Text Placeholder 4">
            <a:extLst>
              <a:ext uri="{FF2B5EF4-FFF2-40B4-BE49-F238E27FC236}">
                <a16:creationId xmlns:a16="http://schemas.microsoft.com/office/drawing/2014/main" xmlns="" id="{9BE8DD4A-CD6D-A5F4-DA73-1A709B49DAB0}"/>
              </a:ext>
            </a:extLst>
          </p:cNvPr>
          <p:cNvSpPr>
            <a:spLocks noGrp="1"/>
          </p:cNvSpPr>
          <p:nvPr>
            <p:ph type="body" sz="half" idx="4294967295"/>
          </p:nvPr>
        </p:nvSpPr>
        <p:spPr>
          <a:xfrm>
            <a:off x="709613" y="3568345"/>
            <a:ext cx="8229600" cy="4691063"/>
          </a:xfrm>
        </p:spPr>
        <p:txBody>
          <a:bodyPr/>
          <a:lstStyle/>
          <a:p>
            <a:pPr>
              <a:buNone/>
            </a:pPr>
            <a:r>
              <a:rPr lang="he-IL" dirty="0" smtClean="0"/>
              <a:t>אז מה בעצם קורה</a:t>
            </a:r>
          </a:p>
          <a:p>
            <a:pPr>
              <a:buNone/>
            </a:pPr>
            <a:r>
              <a:rPr lang="he-IL" dirty="0" smtClean="0"/>
              <a:t>תמונה – נכנסת לאיזור המתנה לחוד – דקות מהבית יולדות – מפה</a:t>
            </a:r>
          </a:p>
          <a:p>
            <a:pPr>
              <a:buNone/>
            </a:pPr>
            <a:r>
              <a:rPr lang="he-IL" dirty="0" smtClean="0"/>
              <a:t>יושבת עם נשים דומות לה</a:t>
            </a:r>
          </a:p>
          <a:p>
            <a:pPr>
              <a:buNone/>
            </a:pPr>
            <a:r>
              <a:rPr lang="he-IL" dirty="0" smtClean="0"/>
              <a:t>לא יושבת עם הבלונים וההמולה</a:t>
            </a:r>
          </a:p>
          <a:p>
            <a:pPr>
              <a:buNone/>
            </a:pPr>
            <a:r>
              <a:rPr lang="he-IL" dirty="0" smtClean="0"/>
              <a:t>דפי הדרכה פזורים דפי הסכמה</a:t>
            </a:r>
          </a:p>
          <a:p>
            <a:pPr>
              <a:buNone/>
            </a:pPr>
            <a:r>
              <a:rPr lang="he-IL" dirty="0" smtClean="0"/>
              <a:t>מתאמת שירות דורית לעומת פקידה</a:t>
            </a:r>
          </a:p>
          <a:p>
            <a:pPr>
              <a:buNone/>
            </a:pPr>
            <a:r>
              <a:rPr lang="he-IL" dirty="0" smtClean="0"/>
              <a:t>שרשרת טיפול</a:t>
            </a:r>
            <a:endParaRPr lang="en-US" dirty="0"/>
          </a:p>
        </p:txBody>
      </p:sp>
      <p:pic>
        <p:nvPicPr>
          <p:cNvPr id="5122" name="Picture 2" descr="האיגוד הישראלי למיילדות וגינקולוגיה |"/>
          <p:cNvPicPr>
            <a:picLocks noChangeAspect="1" noChangeArrowheads="1"/>
          </p:cNvPicPr>
          <p:nvPr/>
        </p:nvPicPr>
        <p:blipFill>
          <a:blip r:embed="rId2" cstate="print"/>
          <a:srcRect/>
          <a:stretch>
            <a:fillRect/>
          </a:stretch>
        </p:blipFill>
        <p:spPr bwMode="auto">
          <a:xfrm>
            <a:off x="13104440" y="8126760"/>
            <a:ext cx="2160240" cy="2160240"/>
          </a:xfrm>
          <a:prstGeom prst="rect">
            <a:avLst/>
          </a:prstGeom>
          <a:noFill/>
        </p:spPr>
      </p:pic>
      <p:sp>
        <p:nvSpPr>
          <p:cNvPr id="5124" name="AutoShape 4" descr="של 71 – שנתי ה - הכינוס הארצי התלת האיגוד הישראלי למיילדות וגינקולוגיה"/>
          <p:cNvSpPr>
            <a:spLocks noChangeAspect="1" noChangeArrowheads="1"/>
          </p:cNvSpPr>
          <p:nvPr/>
        </p:nvSpPr>
        <p:spPr bwMode="auto">
          <a:xfrm>
            <a:off x="18067338"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he-IL"/>
          </a:p>
        </p:txBody>
      </p:sp>
      <p:sp>
        <p:nvSpPr>
          <p:cNvPr id="5126" name="AutoShape 6" descr="של 71 – שנתי ה - הכינוס הארצי התלת האיגוד הישראלי למיילדות וגינקולוגיה"/>
          <p:cNvSpPr>
            <a:spLocks noChangeAspect="1" noChangeArrowheads="1"/>
          </p:cNvSpPr>
          <p:nvPr/>
        </p:nvSpPr>
        <p:spPr bwMode="auto">
          <a:xfrm>
            <a:off x="18067338"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he-IL"/>
          </a:p>
        </p:txBody>
      </p:sp>
      <p:pic>
        <p:nvPicPr>
          <p:cNvPr id="5128" name="Picture 8" descr="דף הבית - החברה הישראלית לאורוגינקולוגיה ולריצפת האגן"/>
          <p:cNvPicPr>
            <a:picLocks noChangeAspect="1" noChangeArrowheads="1"/>
          </p:cNvPicPr>
          <p:nvPr/>
        </p:nvPicPr>
        <p:blipFill>
          <a:blip r:embed="rId3" cstate="print"/>
          <a:srcRect/>
          <a:stretch>
            <a:fillRect/>
          </a:stretch>
        </p:blipFill>
        <p:spPr bwMode="auto">
          <a:xfrm>
            <a:off x="13972990" y="0"/>
            <a:ext cx="4315010" cy="2767236"/>
          </a:xfrm>
          <a:prstGeom prst="rect">
            <a:avLst/>
          </a:prstGeom>
          <a:noFill/>
        </p:spPr>
      </p:pic>
      <p:pic>
        <p:nvPicPr>
          <p:cNvPr id="5130" name="Picture 10" descr="LUKE CHUEH : THE MISCARRIAGE"/>
          <p:cNvPicPr>
            <a:picLocks noChangeAspect="1" noChangeArrowheads="1"/>
          </p:cNvPicPr>
          <p:nvPr/>
        </p:nvPicPr>
        <p:blipFill>
          <a:blip r:embed="rId4" cstate="print"/>
          <a:srcRect/>
          <a:stretch>
            <a:fillRect/>
          </a:stretch>
        </p:blipFill>
        <p:spPr bwMode="auto">
          <a:xfrm>
            <a:off x="12816408" y="8372475"/>
            <a:ext cx="2390775" cy="1914525"/>
          </a:xfrm>
          <a:prstGeom prst="rect">
            <a:avLst/>
          </a:prstGeom>
          <a:noFill/>
        </p:spPr>
      </p:pic>
    </p:spTree>
    <p:extLst>
      <p:ext uri="{BB962C8B-B14F-4D97-AF65-F5344CB8AC3E}">
        <p14:creationId xmlns:p14="http://schemas.microsoft.com/office/powerpoint/2010/main" xmlns="" val="197690975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0FDECE27-3EEC-8EE1-534E-C0A1858621AB}"/>
              </a:ext>
            </a:extLst>
          </p:cNvPr>
          <p:cNvSpPr>
            <a:spLocks noGrp="1"/>
          </p:cNvSpPr>
          <p:nvPr>
            <p:ph type="title"/>
          </p:nvPr>
        </p:nvSpPr>
        <p:spPr>
          <a:xfrm>
            <a:off x="3887416" y="606996"/>
            <a:ext cx="7772400" cy="2520280"/>
          </a:xfrm>
        </p:spPr>
        <p:txBody>
          <a:bodyPr/>
          <a:lstStyle/>
          <a:p>
            <a:pPr algn="ctr"/>
            <a:r>
              <a:rPr lang="he-IL" dirty="0" smtClean="0"/>
              <a:t>מרכז בדרכך</a:t>
            </a:r>
            <a:br>
              <a:rPr lang="he-IL" dirty="0" smtClean="0"/>
            </a:br>
            <a:r>
              <a:rPr lang="he-IL" dirty="0" smtClean="0"/>
              <a:t> </a:t>
            </a:r>
            <a:br>
              <a:rPr lang="he-IL" dirty="0" smtClean="0"/>
            </a:br>
            <a:endParaRPr lang="en-US" dirty="0"/>
          </a:p>
        </p:txBody>
      </p:sp>
      <p:sp>
        <p:nvSpPr>
          <p:cNvPr id="5" name="Text Placeholder 4">
            <a:extLst>
              <a:ext uri="{FF2B5EF4-FFF2-40B4-BE49-F238E27FC236}">
                <a16:creationId xmlns:a16="http://schemas.microsoft.com/office/drawing/2014/main" xmlns="" id="{9BE8DD4A-CD6D-A5F4-DA73-1A709B49DAB0}"/>
              </a:ext>
            </a:extLst>
          </p:cNvPr>
          <p:cNvSpPr>
            <a:spLocks noGrp="1"/>
          </p:cNvSpPr>
          <p:nvPr>
            <p:ph type="body" sz="half" idx="4294967295"/>
          </p:nvPr>
        </p:nvSpPr>
        <p:spPr>
          <a:xfrm>
            <a:off x="3599384" y="3559324"/>
            <a:ext cx="8229600" cy="4691063"/>
          </a:xfrm>
        </p:spPr>
        <p:txBody>
          <a:bodyPr/>
          <a:lstStyle/>
          <a:p>
            <a:pPr algn="r" rtl="1"/>
            <a:r>
              <a:rPr lang="he-IL" dirty="0" smtClean="0"/>
              <a:t>שכיח – 20% מההריונות</a:t>
            </a:r>
          </a:p>
          <a:p>
            <a:pPr algn="r" rtl="1"/>
            <a:r>
              <a:rPr lang="he-IL" dirty="0" smtClean="0"/>
              <a:t>שכיח – קורה בשלב מסויים למעל 40% מהנשים</a:t>
            </a:r>
          </a:p>
          <a:p>
            <a:pPr algn="r" rtl="1"/>
            <a:r>
              <a:rPr lang="he-IL" dirty="0" smtClean="0"/>
              <a:t>תהליך של אובדן שאינו מקבל הערכה מספקת</a:t>
            </a:r>
          </a:p>
          <a:p>
            <a:pPr algn="r" rtl="1"/>
            <a:r>
              <a:rPr lang="he-IL" dirty="0" smtClean="0"/>
              <a:t>אוכלוסיה שקופה נדחפת הצידה במרפאות, במיון ובחדרי ניתוח....ובתודעה הכללית </a:t>
            </a:r>
          </a:p>
          <a:p>
            <a:pPr algn="l" rtl="1">
              <a:buNone/>
            </a:pPr>
            <a:endParaRPr lang="en-US" dirty="0"/>
          </a:p>
        </p:txBody>
      </p:sp>
      <p:pic>
        <p:nvPicPr>
          <p:cNvPr id="5122" name="Picture 2" descr="האיגוד הישראלי למיילדות וגינקולוגיה |"/>
          <p:cNvPicPr>
            <a:picLocks noChangeAspect="1" noChangeArrowheads="1"/>
          </p:cNvPicPr>
          <p:nvPr/>
        </p:nvPicPr>
        <p:blipFill>
          <a:blip r:embed="rId2" cstate="print"/>
          <a:srcRect/>
          <a:stretch>
            <a:fillRect/>
          </a:stretch>
        </p:blipFill>
        <p:spPr bwMode="auto">
          <a:xfrm>
            <a:off x="13104440" y="8126760"/>
            <a:ext cx="2160240" cy="2160240"/>
          </a:xfrm>
          <a:prstGeom prst="rect">
            <a:avLst/>
          </a:prstGeom>
          <a:noFill/>
        </p:spPr>
      </p:pic>
      <p:sp>
        <p:nvSpPr>
          <p:cNvPr id="5124" name="AutoShape 4" descr="של 71 – שנתי ה - הכינוס הארצי התלת האיגוד הישראלי למיילדות וגינקולוגיה"/>
          <p:cNvSpPr>
            <a:spLocks noChangeAspect="1" noChangeArrowheads="1"/>
          </p:cNvSpPr>
          <p:nvPr/>
        </p:nvSpPr>
        <p:spPr bwMode="auto">
          <a:xfrm>
            <a:off x="18067338"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he-IL"/>
          </a:p>
        </p:txBody>
      </p:sp>
      <p:sp>
        <p:nvSpPr>
          <p:cNvPr id="5126" name="AutoShape 6" descr="של 71 – שנתי ה - הכינוס הארצי התלת האיגוד הישראלי למיילדות וגינקולוגיה"/>
          <p:cNvSpPr>
            <a:spLocks noChangeAspect="1" noChangeArrowheads="1"/>
          </p:cNvSpPr>
          <p:nvPr/>
        </p:nvSpPr>
        <p:spPr bwMode="auto">
          <a:xfrm>
            <a:off x="18067338"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he-IL"/>
          </a:p>
        </p:txBody>
      </p:sp>
      <p:pic>
        <p:nvPicPr>
          <p:cNvPr id="5128" name="Picture 8" descr="דף הבית - החברה הישראלית לאורוגינקולוגיה ולריצפת האגן"/>
          <p:cNvPicPr>
            <a:picLocks noChangeAspect="1" noChangeArrowheads="1"/>
          </p:cNvPicPr>
          <p:nvPr/>
        </p:nvPicPr>
        <p:blipFill>
          <a:blip r:embed="rId3" cstate="print"/>
          <a:srcRect/>
          <a:stretch>
            <a:fillRect/>
          </a:stretch>
        </p:blipFill>
        <p:spPr bwMode="auto">
          <a:xfrm>
            <a:off x="13972990" y="0"/>
            <a:ext cx="4315010" cy="2767236"/>
          </a:xfrm>
          <a:prstGeom prst="rect">
            <a:avLst/>
          </a:prstGeom>
          <a:noFill/>
        </p:spPr>
      </p:pic>
      <p:pic>
        <p:nvPicPr>
          <p:cNvPr id="5130" name="Picture 10" descr="LUKE CHUEH : THE MISCARRIAGE"/>
          <p:cNvPicPr>
            <a:picLocks noChangeAspect="1" noChangeArrowheads="1"/>
          </p:cNvPicPr>
          <p:nvPr/>
        </p:nvPicPr>
        <p:blipFill>
          <a:blip r:embed="rId4" cstate="print"/>
          <a:srcRect/>
          <a:stretch>
            <a:fillRect/>
          </a:stretch>
        </p:blipFill>
        <p:spPr bwMode="auto">
          <a:xfrm>
            <a:off x="12816408" y="8372475"/>
            <a:ext cx="2390775" cy="1914525"/>
          </a:xfrm>
          <a:prstGeom prst="rect">
            <a:avLst/>
          </a:prstGeom>
          <a:noFill/>
        </p:spPr>
      </p:pic>
      <p:sp>
        <p:nvSpPr>
          <p:cNvPr id="9" name="Rectangle 8"/>
          <p:cNvSpPr/>
          <p:nvPr/>
        </p:nvSpPr>
        <p:spPr>
          <a:xfrm>
            <a:off x="5183560" y="2119164"/>
            <a:ext cx="3900428" cy="923330"/>
          </a:xfrm>
          <a:prstGeom prst="rect">
            <a:avLst/>
          </a:prstGeom>
          <a:noFill/>
        </p:spPr>
        <p:txBody>
          <a:bodyPr wrap="none" lIns="91440" tIns="45720" rIns="91440" bIns="45720">
            <a:spAutoFit/>
          </a:bodyPr>
          <a:lstStyle/>
          <a:p>
            <a:pPr algn="ctr"/>
            <a:r>
              <a:rPr lang="he-IL" sz="54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הפלה נדחית </a:t>
            </a:r>
            <a:endParaRPr lang="en-US" sz="54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10" name="Picture 4"/>
          <p:cNvPicPr>
            <a:picLocks noChangeAspect="1" noChangeArrowheads="1"/>
          </p:cNvPicPr>
          <p:nvPr/>
        </p:nvPicPr>
        <p:blipFill>
          <a:blip r:embed="rId5" cstate="print"/>
          <a:srcRect/>
          <a:stretch>
            <a:fillRect/>
          </a:stretch>
        </p:blipFill>
        <p:spPr bwMode="auto">
          <a:xfrm>
            <a:off x="12240344" y="3487316"/>
            <a:ext cx="5715000" cy="3243263"/>
          </a:xfrm>
          <a:prstGeom prst="rect">
            <a:avLst/>
          </a:prstGeom>
          <a:noFill/>
          <a:ln w="9525">
            <a:noFill/>
            <a:miter lim="800000"/>
            <a:headEnd/>
            <a:tailEnd/>
          </a:ln>
        </p:spPr>
      </p:pic>
    </p:spTree>
    <p:extLst>
      <p:ext uri="{BB962C8B-B14F-4D97-AF65-F5344CB8AC3E}">
        <p14:creationId xmlns:p14="http://schemas.microsoft.com/office/powerpoint/2010/main" xmlns="" val="197690975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pPr algn="ctr"/>
            <a:r>
              <a:rPr lang="he-IL" dirty="0" smtClean="0"/>
              <a:t>מספר הפניות למרכז בדרכך</a:t>
            </a:r>
            <a:br>
              <a:rPr lang="he-IL" dirty="0" smtClean="0"/>
            </a:br>
            <a:endParaRPr lang="he-IL" dirty="0"/>
          </a:p>
        </p:txBody>
      </p:sp>
      <p:graphicFrame>
        <p:nvGraphicFramePr>
          <p:cNvPr id="8" name="Content Placeholder 7"/>
          <p:cNvGraphicFramePr>
            <a:graphicFrameLocks noGrp="1"/>
          </p:cNvGraphicFramePr>
          <p:nvPr>
            <p:ph idx="1"/>
            <p:extLst>
              <p:ext uri="{D42A27DB-BD31-4B8C-83A1-F6EECF244321}">
                <p14:modId xmlns:p14="http://schemas.microsoft.com/office/powerpoint/2010/main" xmlns="" val="443014868"/>
              </p:ext>
            </p:extLst>
          </p:nvPr>
        </p:nvGraphicFramePr>
        <p:xfrm>
          <a:off x="1257300" y="2738437"/>
          <a:ext cx="15773400" cy="6527007"/>
        </p:xfrm>
        <a:graphic>
          <a:graphicData uri="http://schemas.openxmlformats.org/drawingml/2006/chart">
            <c:chart xmlns:c="http://schemas.openxmlformats.org/drawingml/2006/chart" xmlns:r="http://schemas.openxmlformats.org/officeDocument/2006/relationships" r:id="rId3"/>
          </a:graphicData>
        </a:graphic>
      </p:graphicFrame>
      <p:pic>
        <p:nvPicPr>
          <p:cNvPr id="6" name="Picture 5" descr="בדרכך(3).jpg"/>
          <p:cNvPicPr>
            <a:picLocks noChangeAspect="1"/>
          </p:cNvPicPr>
          <p:nvPr/>
        </p:nvPicPr>
        <p:blipFill>
          <a:blip r:embed="rId4" cstate="print"/>
          <a:stretch>
            <a:fillRect/>
          </a:stretch>
        </p:blipFill>
        <p:spPr>
          <a:xfrm>
            <a:off x="806829" y="813391"/>
            <a:ext cx="3120573" cy="1614377"/>
          </a:xfrm>
          <a:prstGeom prst="rect">
            <a:avLst/>
          </a:prstGeom>
        </p:spPr>
      </p:pic>
      <p:pic>
        <p:nvPicPr>
          <p:cNvPr id="33794" name="Picture 2" descr="בעיתוי מושלם ליום האישה, אנו שמחים... - שיבא נשים ויולדות | Facebook"/>
          <p:cNvPicPr>
            <a:picLocks noChangeAspect="1" noChangeArrowheads="1"/>
          </p:cNvPicPr>
          <p:nvPr/>
        </p:nvPicPr>
        <p:blipFill>
          <a:blip r:embed="rId5" cstate="print"/>
          <a:srcRect/>
          <a:stretch>
            <a:fillRect/>
          </a:stretch>
        </p:blipFill>
        <p:spPr bwMode="auto">
          <a:xfrm>
            <a:off x="14572032" y="828011"/>
            <a:ext cx="2771775" cy="3700463"/>
          </a:xfrm>
          <a:prstGeom prst="rect">
            <a:avLst/>
          </a:prstGeom>
          <a:noFill/>
        </p:spPr>
      </p:pic>
    </p:spTree>
    <p:extLst>
      <p:ext uri="{BB962C8B-B14F-4D97-AF65-F5344CB8AC3E}">
        <p14:creationId xmlns:p14="http://schemas.microsoft.com/office/powerpoint/2010/main" xmlns="" val="386310678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Arrow Connector 2">
            <a:extLst>
              <a:ext uri="{FF2B5EF4-FFF2-40B4-BE49-F238E27FC236}">
                <a16:creationId xmlns:a16="http://schemas.microsoft.com/office/drawing/2014/main" xmlns="" id="{2EEEC1F9-DB72-4EF2-BE05-C2323448E688}"/>
              </a:ext>
            </a:extLst>
          </p:cNvPr>
          <p:cNvCxnSpPr>
            <a:cxnSpLocks/>
            <a:stCxn id="10" idx="2"/>
            <a:endCxn id="11" idx="0"/>
          </p:cNvCxnSpPr>
          <p:nvPr/>
        </p:nvCxnSpPr>
        <p:spPr>
          <a:xfrm flipH="1">
            <a:off x="9144002" y="3610139"/>
            <a:ext cx="1384" cy="773962"/>
          </a:xfrm>
          <a:prstGeom prst="straightConnector1">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18" name="Picture Placeholder 17"/>
          <p:cNvSpPr>
            <a:spLocks noGrp="1"/>
          </p:cNvSpPr>
          <p:nvPr>
            <p:ph type="pic" idx="1"/>
          </p:nvPr>
        </p:nvSpPr>
        <p:spPr/>
      </p:sp>
      <p:sp>
        <p:nvSpPr>
          <p:cNvPr id="19" name="Text Placeholder 18"/>
          <p:cNvSpPr>
            <a:spLocks noGrp="1"/>
          </p:cNvSpPr>
          <p:nvPr>
            <p:ph type="body" sz="half" idx="2"/>
          </p:nvPr>
        </p:nvSpPr>
        <p:spPr/>
        <p:txBody>
          <a:bodyPr/>
          <a:lstStyle/>
          <a:p>
            <a:endParaRPr lang="he-IL"/>
          </a:p>
        </p:txBody>
      </p:sp>
      <p:sp>
        <p:nvSpPr>
          <p:cNvPr id="4" name="Title 3">
            <a:extLst>
              <a:ext uri="{FF2B5EF4-FFF2-40B4-BE49-F238E27FC236}">
                <a16:creationId xmlns:a16="http://schemas.microsoft.com/office/drawing/2014/main" xmlns="" id="{25E57DE9-5CF0-4496-9445-908FB7685D06}"/>
              </a:ext>
            </a:extLst>
          </p:cNvPr>
          <p:cNvSpPr>
            <a:spLocks noGrp="1"/>
          </p:cNvSpPr>
          <p:nvPr>
            <p:ph type="title"/>
          </p:nvPr>
        </p:nvSpPr>
        <p:spPr>
          <a:xfrm>
            <a:off x="3887416" y="0"/>
            <a:ext cx="9519422" cy="1362075"/>
          </a:xfrm>
        </p:spPr>
        <p:txBody>
          <a:bodyPr>
            <a:normAutofit/>
          </a:bodyPr>
          <a:lstStyle/>
          <a:p>
            <a:pPr algn="ctr"/>
            <a:r>
              <a:rPr lang="he-IL" dirty="0">
                <a:solidFill>
                  <a:srgbClr val="00B0F0"/>
                </a:solidFill>
              </a:rPr>
              <a:t>שירות פסיכוסוציאלי</a:t>
            </a:r>
            <a:endParaRPr lang="x-none" dirty="0">
              <a:solidFill>
                <a:srgbClr val="00B0F0"/>
              </a:solidFill>
            </a:endParaRPr>
          </a:p>
        </p:txBody>
      </p:sp>
      <p:sp>
        <p:nvSpPr>
          <p:cNvPr id="8" name="TextBox 7">
            <a:extLst>
              <a:ext uri="{FF2B5EF4-FFF2-40B4-BE49-F238E27FC236}">
                <a16:creationId xmlns:a16="http://schemas.microsoft.com/office/drawing/2014/main" xmlns="" id="{C27E1921-1BD0-4CC0-B2D3-8C0DD6E8C6C2}"/>
              </a:ext>
            </a:extLst>
          </p:cNvPr>
          <p:cNvSpPr txBox="1"/>
          <p:nvPr/>
        </p:nvSpPr>
        <p:spPr>
          <a:xfrm>
            <a:off x="2495039" y="6686052"/>
            <a:ext cx="3162572" cy="784830"/>
          </a:xfrm>
          <a:prstGeom prst="rect">
            <a:avLst/>
          </a:prstGeom>
          <a:solidFill>
            <a:srgbClr val="00B0F0"/>
          </a:solidFill>
        </p:spPr>
        <p:txBody>
          <a:bodyPr wrap="square" lIns="137160" tIns="68580" rIns="137160" bIns="68580" rtlCol="0">
            <a:spAutoFit/>
          </a:bodyPr>
          <a:lstStyle/>
          <a:p>
            <a:r>
              <a:rPr lang="he-IL" sz="4200" dirty="0">
                <a:solidFill>
                  <a:schemeClr val="bg1"/>
                </a:solidFill>
              </a:rPr>
              <a:t>טיפול קבוצתי</a:t>
            </a:r>
            <a:endParaRPr lang="x-none" sz="4200" dirty="0">
              <a:solidFill>
                <a:schemeClr val="bg1"/>
              </a:solidFill>
            </a:endParaRPr>
          </a:p>
        </p:txBody>
      </p:sp>
      <p:sp>
        <p:nvSpPr>
          <p:cNvPr id="9" name="TextBox 8">
            <a:extLst>
              <a:ext uri="{FF2B5EF4-FFF2-40B4-BE49-F238E27FC236}">
                <a16:creationId xmlns:a16="http://schemas.microsoft.com/office/drawing/2014/main" xmlns="" id="{97E26B1D-35C1-4982-BB6C-BC738A022092}"/>
              </a:ext>
            </a:extLst>
          </p:cNvPr>
          <p:cNvSpPr txBox="1"/>
          <p:nvPr/>
        </p:nvSpPr>
        <p:spPr>
          <a:xfrm>
            <a:off x="12628606" y="6685554"/>
            <a:ext cx="2921636" cy="784830"/>
          </a:xfrm>
          <a:prstGeom prst="rect">
            <a:avLst/>
          </a:prstGeom>
          <a:solidFill>
            <a:srgbClr val="00B0F0"/>
          </a:solidFill>
        </p:spPr>
        <p:txBody>
          <a:bodyPr wrap="square" lIns="137160" tIns="68580" rIns="137160" bIns="68580" rtlCol="0">
            <a:spAutoFit/>
          </a:bodyPr>
          <a:lstStyle/>
          <a:p>
            <a:r>
              <a:rPr lang="he-IL" sz="4200" dirty="0">
                <a:solidFill>
                  <a:schemeClr val="bg1"/>
                </a:solidFill>
              </a:rPr>
              <a:t>טיפול פרטני </a:t>
            </a:r>
            <a:endParaRPr lang="x-none" sz="4200" dirty="0">
              <a:solidFill>
                <a:schemeClr val="bg1"/>
              </a:solidFill>
            </a:endParaRPr>
          </a:p>
        </p:txBody>
      </p:sp>
      <p:sp>
        <p:nvSpPr>
          <p:cNvPr id="10" name="TextBox 9">
            <a:extLst>
              <a:ext uri="{FF2B5EF4-FFF2-40B4-BE49-F238E27FC236}">
                <a16:creationId xmlns:a16="http://schemas.microsoft.com/office/drawing/2014/main" xmlns="" id="{9F9764C4-A167-4617-A053-B3731442A69A}"/>
              </a:ext>
            </a:extLst>
          </p:cNvPr>
          <p:cNvSpPr txBox="1"/>
          <p:nvPr/>
        </p:nvSpPr>
        <p:spPr>
          <a:xfrm>
            <a:off x="5687616" y="1471092"/>
            <a:ext cx="6915539" cy="2139047"/>
          </a:xfrm>
          <a:prstGeom prst="rect">
            <a:avLst/>
          </a:prstGeom>
          <a:solidFill>
            <a:srgbClr val="00B0F0"/>
          </a:solidFill>
        </p:spPr>
        <p:txBody>
          <a:bodyPr wrap="square" lIns="137160" tIns="68580" rIns="137160" bIns="68580" rtlCol="0">
            <a:spAutoFit/>
          </a:bodyPr>
          <a:lstStyle/>
          <a:p>
            <a:pPr algn="ctr"/>
            <a:r>
              <a:rPr lang="he-IL" sz="4400" dirty="0" smtClean="0">
                <a:solidFill>
                  <a:schemeClr val="bg1"/>
                </a:solidFill>
              </a:rPr>
              <a:t>טיפול ראשוני במרכז בדרכך</a:t>
            </a:r>
            <a:endParaRPr lang="en-US" sz="4400" dirty="0" smtClean="0">
              <a:solidFill>
                <a:schemeClr val="bg1"/>
              </a:solidFill>
            </a:endParaRPr>
          </a:p>
          <a:p>
            <a:pPr algn="ctr"/>
            <a:r>
              <a:rPr lang="he-IL" sz="4400" dirty="0" smtClean="0"/>
              <a:t>הכרה ראשונית באבל/אובדן</a:t>
            </a:r>
          </a:p>
          <a:p>
            <a:pPr algn="ctr"/>
            <a:endParaRPr lang="x-none" sz="4200" dirty="0">
              <a:solidFill>
                <a:schemeClr val="bg1"/>
              </a:solidFill>
            </a:endParaRPr>
          </a:p>
        </p:txBody>
      </p:sp>
      <p:sp>
        <p:nvSpPr>
          <p:cNvPr id="11" name="TextBox 10">
            <a:extLst>
              <a:ext uri="{FF2B5EF4-FFF2-40B4-BE49-F238E27FC236}">
                <a16:creationId xmlns:a16="http://schemas.microsoft.com/office/drawing/2014/main" xmlns="" id="{9B13C135-3953-4A17-83A9-197B20D51C7F}"/>
              </a:ext>
            </a:extLst>
          </p:cNvPr>
          <p:cNvSpPr txBox="1"/>
          <p:nvPr/>
        </p:nvSpPr>
        <p:spPr>
          <a:xfrm>
            <a:off x="6382754" y="4384101"/>
            <a:ext cx="5522495" cy="784830"/>
          </a:xfrm>
          <a:prstGeom prst="rect">
            <a:avLst/>
          </a:prstGeom>
          <a:solidFill>
            <a:srgbClr val="00B0F0"/>
          </a:solidFill>
        </p:spPr>
        <p:txBody>
          <a:bodyPr wrap="square" lIns="137160" tIns="68580" rIns="137160" bIns="68580" rtlCol="0">
            <a:spAutoFit/>
          </a:bodyPr>
          <a:lstStyle/>
          <a:p>
            <a:pPr algn="ctr"/>
            <a:r>
              <a:rPr lang="he-IL" sz="4200" dirty="0">
                <a:solidFill>
                  <a:schemeClr val="bg1"/>
                </a:solidFill>
              </a:rPr>
              <a:t>המשך כנגד טופס 17</a:t>
            </a:r>
            <a:endParaRPr lang="x-none" sz="4200" dirty="0">
              <a:solidFill>
                <a:schemeClr val="bg1"/>
              </a:solidFill>
            </a:endParaRPr>
          </a:p>
        </p:txBody>
      </p:sp>
      <p:sp>
        <p:nvSpPr>
          <p:cNvPr id="12" name="TextBox 11">
            <a:extLst>
              <a:ext uri="{FF2B5EF4-FFF2-40B4-BE49-F238E27FC236}">
                <a16:creationId xmlns:a16="http://schemas.microsoft.com/office/drawing/2014/main" xmlns="" id="{F2F5D94C-EF38-427D-9B6A-337EB8F1633C}"/>
              </a:ext>
            </a:extLst>
          </p:cNvPr>
          <p:cNvSpPr txBox="1"/>
          <p:nvPr/>
        </p:nvSpPr>
        <p:spPr>
          <a:xfrm>
            <a:off x="12214537" y="7498937"/>
            <a:ext cx="3335705" cy="415498"/>
          </a:xfrm>
          <a:prstGeom prst="rect">
            <a:avLst/>
          </a:prstGeom>
          <a:noFill/>
        </p:spPr>
        <p:txBody>
          <a:bodyPr wrap="square" lIns="137160" tIns="68580" rIns="137160" bIns="68580" rtlCol="0">
            <a:spAutoFit/>
          </a:bodyPr>
          <a:lstStyle/>
          <a:p>
            <a:pPr algn="ctr"/>
            <a:r>
              <a:rPr lang="he-IL" dirty="0" smtClean="0"/>
              <a:t> 12 - </a:t>
            </a:r>
            <a:r>
              <a:rPr lang="he-IL" dirty="0"/>
              <a:t>3 טיפולים</a:t>
            </a:r>
            <a:endParaRPr lang="x-none" dirty="0"/>
          </a:p>
        </p:txBody>
      </p:sp>
      <p:sp>
        <p:nvSpPr>
          <p:cNvPr id="13" name="TextBox 12">
            <a:extLst>
              <a:ext uri="{FF2B5EF4-FFF2-40B4-BE49-F238E27FC236}">
                <a16:creationId xmlns:a16="http://schemas.microsoft.com/office/drawing/2014/main" xmlns="" id="{1DB3DB31-0338-4613-936C-1F766A966265}"/>
              </a:ext>
            </a:extLst>
          </p:cNvPr>
          <p:cNvSpPr txBox="1"/>
          <p:nvPr/>
        </p:nvSpPr>
        <p:spPr>
          <a:xfrm>
            <a:off x="2321903" y="7411538"/>
            <a:ext cx="3335708" cy="415498"/>
          </a:xfrm>
          <a:prstGeom prst="rect">
            <a:avLst/>
          </a:prstGeom>
          <a:noFill/>
        </p:spPr>
        <p:txBody>
          <a:bodyPr wrap="square" lIns="137160" tIns="68580" rIns="137160" bIns="68580" rtlCol="0">
            <a:spAutoFit/>
          </a:bodyPr>
          <a:lstStyle/>
          <a:p>
            <a:pPr algn="ctr"/>
            <a:r>
              <a:rPr lang="he-IL" dirty="0" smtClean="0"/>
              <a:t> 6 </a:t>
            </a:r>
            <a:r>
              <a:rPr lang="he-IL" dirty="0"/>
              <a:t>מפגשים</a:t>
            </a:r>
            <a:endParaRPr lang="x-none" dirty="0"/>
          </a:p>
        </p:txBody>
      </p:sp>
      <p:sp>
        <p:nvSpPr>
          <p:cNvPr id="14" name="TextBox 13">
            <a:extLst>
              <a:ext uri="{FF2B5EF4-FFF2-40B4-BE49-F238E27FC236}">
                <a16:creationId xmlns:a16="http://schemas.microsoft.com/office/drawing/2014/main" xmlns="" id="{A3699156-5D21-4E9B-8B6D-AB7A81D20C31}"/>
              </a:ext>
            </a:extLst>
          </p:cNvPr>
          <p:cNvSpPr txBox="1"/>
          <p:nvPr/>
        </p:nvSpPr>
        <p:spPr>
          <a:xfrm>
            <a:off x="7632534" y="6686052"/>
            <a:ext cx="3022934" cy="784830"/>
          </a:xfrm>
          <a:prstGeom prst="rect">
            <a:avLst/>
          </a:prstGeom>
          <a:solidFill>
            <a:srgbClr val="00B0F0"/>
          </a:solidFill>
        </p:spPr>
        <p:txBody>
          <a:bodyPr wrap="square" lIns="137160" tIns="68580" rIns="137160" bIns="68580" rtlCol="0">
            <a:spAutoFit/>
          </a:bodyPr>
          <a:lstStyle/>
          <a:p>
            <a:pPr algn="ctr"/>
            <a:r>
              <a:rPr lang="he-IL" sz="4200" dirty="0"/>
              <a:t>מרפאת חווה</a:t>
            </a:r>
            <a:endParaRPr lang="x-none" sz="4200" dirty="0"/>
          </a:p>
        </p:txBody>
      </p:sp>
      <p:cxnSp>
        <p:nvCxnSpPr>
          <p:cNvPr id="15" name="Straight Arrow Connector 14">
            <a:extLst>
              <a:ext uri="{FF2B5EF4-FFF2-40B4-BE49-F238E27FC236}">
                <a16:creationId xmlns:a16="http://schemas.microsoft.com/office/drawing/2014/main" xmlns="" id="{BE9D80B7-B490-4D8B-8FC1-2AAB26BDA8DF}"/>
              </a:ext>
            </a:extLst>
          </p:cNvPr>
          <p:cNvCxnSpPr>
            <a:cxnSpLocks/>
            <a:stCxn id="11" idx="2"/>
            <a:endCxn id="8" idx="0"/>
          </p:cNvCxnSpPr>
          <p:nvPr/>
        </p:nvCxnSpPr>
        <p:spPr>
          <a:xfrm flipH="1">
            <a:off x="4076326" y="5168931"/>
            <a:ext cx="5067677" cy="1517121"/>
          </a:xfrm>
          <a:prstGeom prst="straightConnector1">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xmlns="" id="{6D9D78DD-3519-44B1-A0C7-3F3991D9EFB3}"/>
              </a:ext>
            </a:extLst>
          </p:cNvPr>
          <p:cNvCxnSpPr>
            <a:cxnSpLocks/>
            <a:stCxn id="11" idx="2"/>
            <a:endCxn id="14" idx="0"/>
          </p:cNvCxnSpPr>
          <p:nvPr/>
        </p:nvCxnSpPr>
        <p:spPr>
          <a:xfrm>
            <a:off x="9144002" y="5168931"/>
            <a:ext cx="0" cy="1517121"/>
          </a:xfrm>
          <a:prstGeom prst="straightConnector1">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xmlns="" id="{AEF0572B-BA45-4C4B-B0D4-71F8C4413A28}"/>
              </a:ext>
            </a:extLst>
          </p:cNvPr>
          <p:cNvCxnSpPr>
            <a:cxnSpLocks/>
            <a:stCxn id="11" idx="2"/>
            <a:endCxn id="9" idx="0"/>
          </p:cNvCxnSpPr>
          <p:nvPr/>
        </p:nvCxnSpPr>
        <p:spPr>
          <a:xfrm>
            <a:off x="9144002" y="5168931"/>
            <a:ext cx="4945422" cy="1516623"/>
          </a:xfrm>
          <a:prstGeom prst="straightConnector1">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69" name="Arc 68">
            <a:extLst>
              <a:ext uri="{FF2B5EF4-FFF2-40B4-BE49-F238E27FC236}">
                <a16:creationId xmlns:a16="http://schemas.microsoft.com/office/drawing/2014/main" xmlns="" id="{19189391-7019-4AF2-A258-F60829DA608A}"/>
              </a:ext>
            </a:extLst>
          </p:cNvPr>
          <p:cNvSpPr/>
          <p:nvPr/>
        </p:nvSpPr>
        <p:spPr>
          <a:xfrm rot="15752577" flipH="1">
            <a:off x="4683929" y="5557176"/>
            <a:ext cx="2779071" cy="4498017"/>
          </a:xfrm>
          <a:prstGeom prst="arc">
            <a:avLst>
              <a:gd name="adj1" fmla="val 16222585"/>
              <a:gd name="adj2" fmla="val 5287389"/>
            </a:avLst>
          </a:prstGeom>
          <a:ln w="38100">
            <a:solidFill>
              <a:srgbClr val="0070C0"/>
            </a:solidFill>
            <a:prstDash val="dash"/>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lIns="137160" tIns="68580" rIns="137160" bIns="68580" rtlCol="0" anchor="ctr"/>
          <a:lstStyle/>
          <a:p>
            <a:pPr algn="ctr"/>
            <a:endParaRPr lang="en-US" dirty="0"/>
          </a:p>
        </p:txBody>
      </p:sp>
      <p:sp>
        <p:nvSpPr>
          <p:cNvPr id="78" name="Arc 77">
            <a:extLst>
              <a:ext uri="{FF2B5EF4-FFF2-40B4-BE49-F238E27FC236}">
                <a16:creationId xmlns:a16="http://schemas.microsoft.com/office/drawing/2014/main" xmlns="" id="{B58DFC43-7125-46F9-AFA0-E10C09A0137E}"/>
              </a:ext>
            </a:extLst>
          </p:cNvPr>
          <p:cNvSpPr/>
          <p:nvPr/>
        </p:nvSpPr>
        <p:spPr>
          <a:xfrm rot="5847423">
            <a:off x="10825001" y="5557178"/>
            <a:ext cx="2779071" cy="4498017"/>
          </a:xfrm>
          <a:prstGeom prst="arc">
            <a:avLst>
              <a:gd name="adj1" fmla="val 16222585"/>
              <a:gd name="adj2" fmla="val 5287389"/>
            </a:avLst>
          </a:prstGeom>
          <a:ln w="38100">
            <a:solidFill>
              <a:srgbClr val="0070C0"/>
            </a:solidFill>
            <a:prstDash val="dash"/>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lIns="137160" tIns="68580" rIns="137160" bIns="68580" rtlCol="0" anchor="ctr"/>
          <a:lstStyle/>
          <a:p>
            <a:pPr algn="ctr"/>
            <a:endParaRPr lang="en-US" dirty="0"/>
          </a:p>
        </p:txBody>
      </p:sp>
      <p:pic>
        <p:nvPicPr>
          <p:cNvPr id="30" name="Picture 10" descr="LUKE CHUEH : THE MISCARRIAGE"/>
          <p:cNvPicPr>
            <a:picLocks noChangeAspect="1" noChangeArrowheads="1"/>
          </p:cNvPicPr>
          <p:nvPr/>
        </p:nvPicPr>
        <p:blipFill>
          <a:blip r:embed="rId3" cstate="print"/>
          <a:srcRect/>
          <a:stretch>
            <a:fillRect/>
          </a:stretch>
        </p:blipFill>
        <p:spPr bwMode="auto">
          <a:xfrm>
            <a:off x="8063880" y="8372475"/>
            <a:ext cx="2390775" cy="1914525"/>
          </a:xfrm>
          <a:prstGeom prst="rect">
            <a:avLst/>
          </a:prstGeom>
          <a:noFill/>
        </p:spPr>
      </p:pic>
      <p:pic>
        <p:nvPicPr>
          <p:cNvPr id="31" name="Picture 8" descr="דף הבית - החברה הישראלית לאורוגינקולוגיה ולריצפת האגן"/>
          <p:cNvPicPr>
            <a:picLocks noChangeAspect="1" noChangeArrowheads="1"/>
          </p:cNvPicPr>
          <p:nvPr/>
        </p:nvPicPr>
        <p:blipFill>
          <a:blip r:embed="rId4" cstate="print"/>
          <a:srcRect/>
          <a:stretch>
            <a:fillRect/>
          </a:stretch>
        </p:blipFill>
        <p:spPr bwMode="auto">
          <a:xfrm>
            <a:off x="13248456" y="0"/>
            <a:ext cx="4315010" cy="2767236"/>
          </a:xfrm>
          <a:prstGeom prst="rect">
            <a:avLst/>
          </a:prstGeom>
          <a:noFill/>
        </p:spPr>
      </p:pic>
    </p:spTree>
    <p:extLst>
      <p:ext uri="{BB962C8B-B14F-4D97-AF65-F5344CB8AC3E}">
        <p14:creationId xmlns:p14="http://schemas.microsoft.com/office/powerpoint/2010/main" xmlns="" val="137905133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0FDECE27-3EEC-8EE1-534E-C0A1858621AB}"/>
              </a:ext>
            </a:extLst>
          </p:cNvPr>
          <p:cNvSpPr>
            <a:spLocks noGrp="1"/>
          </p:cNvSpPr>
          <p:nvPr>
            <p:ph type="title"/>
          </p:nvPr>
        </p:nvSpPr>
        <p:spPr>
          <a:xfrm>
            <a:off x="3887416" y="606996"/>
            <a:ext cx="7772400" cy="2520280"/>
          </a:xfrm>
        </p:spPr>
        <p:txBody>
          <a:bodyPr/>
          <a:lstStyle/>
          <a:p>
            <a:pPr algn="ctr"/>
            <a:r>
              <a:rPr lang="he-IL" dirty="0" smtClean="0"/>
              <a:t>מרכז בדרכך</a:t>
            </a:r>
            <a:br>
              <a:rPr lang="he-IL" dirty="0" smtClean="0"/>
            </a:br>
            <a:r>
              <a:rPr lang="he-IL" dirty="0" smtClean="0"/>
              <a:t/>
            </a:r>
            <a:br>
              <a:rPr lang="he-IL" dirty="0" smtClean="0"/>
            </a:br>
            <a:endParaRPr lang="en-US" dirty="0"/>
          </a:p>
        </p:txBody>
      </p:sp>
      <p:sp>
        <p:nvSpPr>
          <p:cNvPr id="5" name="Text Placeholder 4">
            <a:extLst>
              <a:ext uri="{FF2B5EF4-FFF2-40B4-BE49-F238E27FC236}">
                <a16:creationId xmlns:a16="http://schemas.microsoft.com/office/drawing/2014/main" xmlns="" id="{9BE8DD4A-CD6D-A5F4-DA73-1A709B49DAB0}"/>
              </a:ext>
            </a:extLst>
          </p:cNvPr>
          <p:cNvSpPr>
            <a:spLocks noGrp="1"/>
          </p:cNvSpPr>
          <p:nvPr>
            <p:ph type="body" sz="half" idx="4294967295"/>
          </p:nvPr>
        </p:nvSpPr>
        <p:spPr>
          <a:xfrm>
            <a:off x="709613" y="3568345"/>
            <a:ext cx="8229600" cy="4691063"/>
          </a:xfrm>
        </p:spPr>
        <p:txBody>
          <a:bodyPr/>
          <a:lstStyle/>
          <a:p>
            <a:pPr algn="r">
              <a:buNone/>
            </a:pPr>
            <a:r>
              <a:rPr lang="he-IL" dirty="0" smtClean="0"/>
              <a:t>אחות</a:t>
            </a:r>
          </a:p>
          <a:p>
            <a:pPr algn="r">
              <a:buNone/>
            </a:pPr>
            <a:r>
              <a:rPr lang="he-IL" dirty="0" smtClean="0"/>
              <a:t>הפרעות מינימליות</a:t>
            </a:r>
          </a:p>
          <a:p>
            <a:pPr algn="r">
              <a:buNone/>
            </a:pPr>
            <a:r>
              <a:rPr lang="he-IL" dirty="0" smtClean="0"/>
              <a:t>מתמקדת ספציפית</a:t>
            </a:r>
          </a:p>
          <a:p>
            <a:pPr algn="r">
              <a:buNone/>
            </a:pPr>
            <a:r>
              <a:rPr lang="he-IL" dirty="0" smtClean="0"/>
              <a:t>פרוייקט ספרים </a:t>
            </a:r>
          </a:p>
          <a:p>
            <a:pPr algn="r">
              <a:buNone/>
            </a:pPr>
            <a:r>
              <a:rPr lang="he-IL" dirty="0" smtClean="0"/>
              <a:t>דגשים בהתאם למקרה </a:t>
            </a:r>
            <a:endParaRPr lang="en-US" dirty="0"/>
          </a:p>
        </p:txBody>
      </p:sp>
      <p:pic>
        <p:nvPicPr>
          <p:cNvPr id="5122" name="Picture 2" descr="האיגוד הישראלי למיילדות וגינקולוגיה |"/>
          <p:cNvPicPr>
            <a:picLocks noChangeAspect="1" noChangeArrowheads="1"/>
          </p:cNvPicPr>
          <p:nvPr/>
        </p:nvPicPr>
        <p:blipFill>
          <a:blip r:embed="rId2" cstate="print"/>
          <a:srcRect/>
          <a:stretch>
            <a:fillRect/>
          </a:stretch>
        </p:blipFill>
        <p:spPr bwMode="auto">
          <a:xfrm>
            <a:off x="13104440" y="8126760"/>
            <a:ext cx="2160240" cy="2160240"/>
          </a:xfrm>
          <a:prstGeom prst="rect">
            <a:avLst/>
          </a:prstGeom>
          <a:noFill/>
        </p:spPr>
      </p:pic>
      <p:sp>
        <p:nvSpPr>
          <p:cNvPr id="5124" name="AutoShape 4" descr="של 71 – שנתי ה - הכינוס הארצי התלת האיגוד הישראלי למיילדות וגינקולוגיה"/>
          <p:cNvSpPr>
            <a:spLocks noChangeAspect="1" noChangeArrowheads="1"/>
          </p:cNvSpPr>
          <p:nvPr/>
        </p:nvSpPr>
        <p:spPr bwMode="auto">
          <a:xfrm>
            <a:off x="18067338"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he-IL"/>
          </a:p>
        </p:txBody>
      </p:sp>
      <p:sp>
        <p:nvSpPr>
          <p:cNvPr id="5126" name="AutoShape 6" descr="של 71 – שנתי ה - הכינוס הארצי התלת האיגוד הישראלי למיילדות וגינקולוגיה"/>
          <p:cNvSpPr>
            <a:spLocks noChangeAspect="1" noChangeArrowheads="1"/>
          </p:cNvSpPr>
          <p:nvPr/>
        </p:nvSpPr>
        <p:spPr bwMode="auto">
          <a:xfrm>
            <a:off x="18067338"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he-IL"/>
          </a:p>
        </p:txBody>
      </p:sp>
      <p:pic>
        <p:nvPicPr>
          <p:cNvPr id="5128" name="Picture 8" descr="דף הבית - החברה הישראלית לאורוגינקולוגיה ולריצפת האגן"/>
          <p:cNvPicPr>
            <a:picLocks noChangeAspect="1" noChangeArrowheads="1"/>
          </p:cNvPicPr>
          <p:nvPr/>
        </p:nvPicPr>
        <p:blipFill>
          <a:blip r:embed="rId3" cstate="print"/>
          <a:srcRect/>
          <a:stretch>
            <a:fillRect/>
          </a:stretch>
        </p:blipFill>
        <p:spPr bwMode="auto">
          <a:xfrm>
            <a:off x="13972990" y="0"/>
            <a:ext cx="4315010" cy="2767236"/>
          </a:xfrm>
          <a:prstGeom prst="rect">
            <a:avLst/>
          </a:prstGeom>
          <a:noFill/>
        </p:spPr>
      </p:pic>
      <p:pic>
        <p:nvPicPr>
          <p:cNvPr id="5130" name="Picture 10" descr="LUKE CHUEH : THE MISCARRIAGE"/>
          <p:cNvPicPr>
            <a:picLocks noChangeAspect="1" noChangeArrowheads="1"/>
          </p:cNvPicPr>
          <p:nvPr/>
        </p:nvPicPr>
        <p:blipFill>
          <a:blip r:embed="rId4" cstate="print"/>
          <a:srcRect/>
          <a:stretch>
            <a:fillRect/>
          </a:stretch>
        </p:blipFill>
        <p:spPr bwMode="auto">
          <a:xfrm>
            <a:off x="12816408" y="8372475"/>
            <a:ext cx="2390775" cy="1914525"/>
          </a:xfrm>
          <a:prstGeom prst="rect">
            <a:avLst/>
          </a:prstGeom>
          <a:noFill/>
        </p:spPr>
      </p:pic>
    </p:spTree>
    <p:extLst>
      <p:ext uri="{BB962C8B-B14F-4D97-AF65-F5344CB8AC3E}">
        <p14:creationId xmlns:p14="http://schemas.microsoft.com/office/powerpoint/2010/main" xmlns="" val="197690975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0FDECE27-3EEC-8EE1-534E-C0A1858621AB}"/>
              </a:ext>
            </a:extLst>
          </p:cNvPr>
          <p:cNvSpPr>
            <a:spLocks noGrp="1"/>
          </p:cNvSpPr>
          <p:nvPr>
            <p:ph type="title"/>
          </p:nvPr>
        </p:nvSpPr>
        <p:spPr>
          <a:xfrm>
            <a:off x="3887416" y="606996"/>
            <a:ext cx="7772400" cy="2520280"/>
          </a:xfrm>
        </p:spPr>
        <p:txBody>
          <a:bodyPr/>
          <a:lstStyle/>
          <a:p>
            <a:pPr algn="ctr"/>
            <a:r>
              <a:rPr lang="he-IL" dirty="0" smtClean="0"/>
              <a:t>מרכז בדרכך</a:t>
            </a:r>
            <a:br>
              <a:rPr lang="he-IL" dirty="0" smtClean="0"/>
            </a:br>
            <a:endParaRPr lang="en-US" dirty="0"/>
          </a:p>
        </p:txBody>
      </p:sp>
      <p:sp>
        <p:nvSpPr>
          <p:cNvPr id="5" name="Text Placeholder 4">
            <a:extLst>
              <a:ext uri="{FF2B5EF4-FFF2-40B4-BE49-F238E27FC236}">
                <a16:creationId xmlns:a16="http://schemas.microsoft.com/office/drawing/2014/main" xmlns="" id="{9BE8DD4A-CD6D-A5F4-DA73-1A709B49DAB0}"/>
              </a:ext>
            </a:extLst>
          </p:cNvPr>
          <p:cNvSpPr>
            <a:spLocks noGrp="1"/>
          </p:cNvSpPr>
          <p:nvPr>
            <p:ph type="body" sz="half" idx="4294967295"/>
          </p:nvPr>
        </p:nvSpPr>
        <p:spPr>
          <a:xfrm>
            <a:off x="9360024" y="2983260"/>
            <a:ext cx="8229600" cy="4691063"/>
          </a:xfrm>
        </p:spPr>
        <p:txBody>
          <a:bodyPr/>
          <a:lstStyle/>
          <a:p>
            <a:pPr algn="r">
              <a:buNone/>
            </a:pPr>
            <a:r>
              <a:rPr lang="he-IL" dirty="0" smtClean="0"/>
              <a:t>רופא</a:t>
            </a:r>
          </a:p>
          <a:p>
            <a:pPr algn="r">
              <a:buNone/>
            </a:pPr>
            <a:r>
              <a:rPr lang="he-IL" dirty="0" smtClean="0"/>
              <a:t>4 משפטי הפלא </a:t>
            </a:r>
          </a:p>
        </p:txBody>
      </p:sp>
      <p:pic>
        <p:nvPicPr>
          <p:cNvPr id="5122" name="Picture 2" descr="האיגוד הישראלי למיילדות וגינקולוגיה |"/>
          <p:cNvPicPr>
            <a:picLocks noChangeAspect="1" noChangeArrowheads="1"/>
          </p:cNvPicPr>
          <p:nvPr/>
        </p:nvPicPr>
        <p:blipFill>
          <a:blip r:embed="rId3" cstate="print"/>
          <a:srcRect/>
          <a:stretch>
            <a:fillRect/>
          </a:stretch>
        </p:blipFill>
        <p:spPr bwMode="auto">
          <a:xfrm>
            <a:off x="13104440" y="8126760"/>
            <a:ext cx="2160240" cy="2160240"/>
          </a:xfrm>
          <a:prstGeom prst="rect">
            <a:avLst/>
          </a:prstGeom>
          <a:noFill/>
        </p:spPr>
      </p:pic>
      <p:sp>
        <p:nvSpPr>
          <p:cNvPr id="5124" name="AutoShape 4" descr="של 71 – שנתי ה - הכינוס הארצי התלת האיגוד הישראלי למיילדות וגינקולוגיה"/>
          <p:cNvSpPr>
            <a:spLocks noChangeAspect="1" noChangeArrowheads="1"/>
          </p:cNvSpPr>
          <p:nvPr/>
        </p:nvSpPr>
        <p:spPr bwMode="auto">
          <a:xfrm>
            <a:off x="18067338"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he-IL"/>
          </a:p>
        </p:txBody>
      </p:sp>
      <p:sp>
        <p:nvSpPr>
          <p:cNvPr id="5126" name="AutoShape 6" descr="של 71 – שנתי ה - הכינוס הארצי התלת האיגוד הישראלי למיילדות וגינקולוגיה"/>
          <p:cNvSpPr>
            <a:spLocks noChangeAspect="1" noChangeArrowheads="1"/>
          </p:cNvSpPr>
          <p:nvPr/>
        </p:nvSpPr>
        <p:spPr bwMode="auto">
          <a:xfrm>
            <a:off x="18067338"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he-IL"/>
          </a:p>
        </p:txBody>
      </p:sp>
      <p:pic>
        <p:nvPicPr>
          <p:cNvPr id="5128" name="Picture 8" descr="דף הבית - החברה הישראלית לאורוגינקולוגיה ולריצפת האגן"/>
          <p:cNvPicPr>
            <a:picLocks noChangeAspect="1" noChangeArrowheads="1"/>
          </p:cNvPicPr>
          <p:nvPr/>
        </p:nvPicPr>
        <p:blipFill>
          <a:blip r:embed="rId4" cstate="print"/>
          <a:srcRect/>
          <a:stretch>
            <a:fillRect/>
          </a:stretch>
        </p:blipFill>
        <p:spPr bwMode="auto">
          <a:xfrm>
            <a:off x="13972990" y="0"/>
            <a:ext cx="4315010" cy="2767236"/>
          </a:xfrm>
          <a:prstGeom prst="rect">
            <a:avLst/>
          </a:prstGeom>
          <a:noFill/>
        </p:spPr>
      </p:pic>
      <p:pic>
        <p:nvPicPr>
          <p:cNvPr id="5130" name="Picture 10" descr="LUKE CHUEH : THE MISCARRIAGE"/>
          <p:cNvPicPr>
            <a:picLocks noChangeAspect="1" noChangeArrowheads="1"/>
          </p:cNvPicPr>
          <p:nvPr/>
        </p:nvPicPr>
        <p:blipFill>
          <a:blip r:embed="rId5" cstate="print"/>
          <a:srcRect/>
          <a:stretch>
            <a:fillRect/>
          </a:stretch>
        </p:blipFill>
        <p:spPr bwMode="auto">
          <a:xfrm>
            <a:off x="12816408" y="8372475"/>
            <a:ext cx="2390775" cy="1914525"/>
          </a:xfrm>
          <a:prstGeom prst="rect">
            <a:avLst/>
          </a:prstGeom>
          <a:noFill/>
        </p:spPr>
      </p:pic>
      <p:sp>
        <p:nvSpPr>
          <p:cNvPr id="9" name="Content Placeholder 2"/>
          <p:cNvSpPr txBox="1">
            <a:spLocks/>
          </p:cNvSpPr>
          <p:nvPr/>
        </p:nvSpPr>
        <p:spPr>
          <a:xfrm>
            <a:off x="4031432" y="3271292"/>
            <a:ext cx="7123139" cy="2978907"/>
          </a:xfrm>
          <a:prstGeom prst="rect">
            <a:avLst/>
          </a:prstGeom>
        </p:spPr>
        <p:txBody>
          <a:bodyPr vert="horz" lIns="91440" tIns="45720" rIns="91440" bIns="45720" rtlCol="0" anchor="b">
            <a:normAutofit/>
          </a:bodyPr>
          <a:lstStyle/>
          <a:p>
            <a:pPr marL="0" marR="0" lvl="0" indent="0" algn="r" defTabSz="914400" rtl="1" eaLnBrk="1" fontAlgn="auto" latinLnBrk="0" hangingPunct="1">
              <a:lnSpc>
                <a:spcPct val="100000"/>
              </a:lnSpc>
              <a:spcBef>
                <a:spcPct val="20000"/>
              </a:spcBef>
              <a:spcAft>
                <a:spcPts val="0"/>
              </a:spcAft>
              <a:buClrTx/>
              <a:buSzTx/>
              <a:buFont typeface="Arial" pitchFamily="34" charset="0"/>
              <a:buChar char="•"/>
              <a:tabLst/>
              <a:defRPr/>
            </a:pPr>
            <a:r>
              <a:rPr kumimoji="0" lang="he-IL" sz="3000" b="0" i="0" u="none" strike="noStrike" kern="1200" cap="none" spc="0" normalizeH="0" baseline="0" noProof="0" dirty="0" smtClean="0">
                <a:ln>
                  <a:noFill/>
                </a:ln>
                <a:solidFill>
                  <a:srgbClr val="2B2D6D"/>
                </a:solidFill>
                <a:effectLst/>
                <a:uLnTx/>
                <a:uFillTx/>
                <a:latin typeface="+mn-lt"/>
                <a:ea typeface="+mn-ea"/>
                <a:cs typeface="+mn-cs"/>
              </a:rPr>
              <a:t>כמובן הבעת צער על האובדן, שידור אמפתיה</a:t>
            </a:r>
          </a:p>
          <a:p>
            <a:pPr marL="0" marR="0" lvl="0" indent="0" algn="r" defTabSz="914400" rtl="1" eaLnBrk="1" fontAlgn="auto" latinLnBrk="0" hangingPunct="1">
              <a:lnSpc>
                <a:spcPct val="100000"/>
              </a:lnSpc>
              <a:spcBef>
                <a:spcPct val="20000"/>
              </a:spcBef>
              <a:spcAft>
                <a:spcPts val="0"/>
              </a:spcAft>
              <a:buClrTx/>
              <a:buSzTx/>
              <a:buFont typeface="Arial" pitchFamily="34" charset="0"/>
              <a:buChar char="•"/>
              <a:tabLst/>
              <a:defRPr/>
            </a:pPr>
            <a:r>
              <a:rPr kumimoji="0" lang="he-IL" sz="3000" b="0" i="0" u="none" strike="noStrike" kern="1200" cap="none" spc="0" normalizeH="0" baseline="0" noProof="0" dirty="0" smtClean="0">
                <a:ln>
                  <a:noFill/>
                </a:ln>
                <a:solidFill>
                  <a:srgbClr val="2B2D6D"/>
                </a:solidFill>
                <a:effectLst/>
                <a:uLnTx/>
                <a:uFillTx/>
                <a:latin typeface="+mn-lt"/>
                <a:ea typeface="+mn-ea"/>
                <a:cs typeface="+mn-cs"/>
              </a:rPr>
              <a:t>שכיחות</a:t>
            </a:r>
            <a:endParaRPr kumimoji="0" lang="en-US" sz="3000" b="0" i="0" u="none" strike="noStrike" kern="1200" cap="none" spc="0" normalizeH="0" baseline="0" noProof="0" dirty="0" smtClean="0">
              <a:ln>
                <a:noFill/>
              </a:ln>
              <a:solidFill>
                <a:srgbClr val="2B2D6D"/>
              </a:solidFill>
              <a:effectLst/>
              <a:uLnTx/>
              <a:uFillTx/>
              <a:latin typeface="+mn-lt"/>
              <a:ea typeface="+mn-ea"/>
              <a:cs typeface="+mn-cs"/>
            </a:endParaRPr>
          </a:p>
          <a:p>
            <a:pPr marL="0" marR="0" lvl="0" indent="0" algn="r" defTabSz="914400" rtl="1" eaLnBrk="1" fontAlgn="auto" latinLnBrk="0" hangingPunct="1">
              <a:lnSpc>
                <a:spcPct val="100000"/>
              </a:lnSpc>
              <a:spcBef>
                <a:spcPct val="20000"/>
              </a:spcBef>
              <a:spcAft>
                <a:spcPts val="0"/>
              </a:spcAft>
              <a:buClrTx/>
              <a:buSzTx/>
              <a:buFont typeface="Arial" pitchFamily="34" charset="0"/>
              <a:buChar char="•"/>
              <a:tabLst/>
              <a:defRPr/>
            </a:pPr>
            <a:r>
              <a:rPr kumimoji="0" lang="he-IL" sz="3000" b="0" i="0" u="none" strike="noStrike" kern="1200" cap="none" spc="0" normalizeH="0" baseline="0" noProof="0" dirty="0" smtClean="0">
                <a:ln>
                  <a:noFill/>
                </a:ln>
                <a:solidFill>
                  <a:srgbClr val="2B2D6D"/>
                </a:solidFill>
                <a:effectLst/>
                <a:uLnTx/>
                <a:uFillTx/>
                <a:latin typeface="+mn-lt"/>
                <a:ea typeface="+mn-ea"/>
                <a:cs typeface="+mn-cs"/>
              </a:rPr>
              <a:t>זה לא קשור למשהו שעשיתם או לא עשיתם</a:t>
            </a:r>
            <a:endParaRPr kumimoji="0" lang="en-US" sz="3000" b="0" i="0" u="none" strike="noStrike" kern="1200" cap="none" spc="0" normalizeH="0" baseline="0" noProof="0" dirty="0" smtClean="0">
              <a:ln>
                <a:noFill/>
              </a:ln>
              <a:solidFill>
                <a:srgbClr val="2B2D6D"/>
              </a:solidFill>
              <a:effectLst/>
              <a:uLnTx/>
              <a:uFillTx/>
              <a:latin typeface="+mn-lt"/>
              <a:ea typeface="+mn-ea"/>
              <a:cs typeface="+mn-cs"/>
            </a:endParaRPr>
          </a:p>
          <a:p>
            <a:pPr marL="0" marR="0" lvl="0" indent="0" algn="r" defTabSz="914400" rtl="1" eaLnBrk="1" fontAlgn="auto" latinLnBrk="0" hangingPunct="1">
              <a:lnSpc>
                <a:spcPct val="100000"/>
              </a:lnSpc>
              <a:spcBef>
                <a:spcPct val="20000"/>
              </a:spcBef>
              <a:spcAft>
                <a:spcPts val="0"/>
              </a:spcAft>
              <a:buClrTx/>
              <a:buSzTx/>
              <a:buFont typeface="Arial" pitchFamily="34" charset="0"/>
              <a:buChar char="•"/>
              <a:tabLst/>
              <a:defRPr/>
            </a:pPr>
            <a:r>
              <a:rPr kumimoji="0" lang="he-IL" sz="3000" b="0" i="0" u="none" strike="noStrike" kern="1200" cap="none" spc="0" normalizeH="0" baseline="0" noProof="0" dirty="0" smtClean="0">
                <a:ln>
                  <a:noFill/>
                </a:ln>
                <a:solidFill>
                  <a:srgbClr val="2B2D6D"/>
                </a:solidFill>
                <a:effectLst/>
                <a:uLnTx/>
                <a:uFillTx/>
                <a:latin typeface="+mn-lt"/>
                <a:ea typeface="+mn-ea"/>
                <a:cs typeface="+mn-cs"/>
              </a:rPr>
              <a:t>קרוב לוודאי שזה לא יחזור על עצמו</a:t>
            </a:r>
            <a:endParaRPr kumimoji="0" lang="en-US" sz="3000" b="0" i="0" u="none" strike="noStrike" kern="1200" cap="none" spc="0" normalizeH="0" baseline="0" noProof="0" dirty="0" smtClean="0">
              <a:ln>
                <a:noFill/>
              </a:ln>
              <a:solidFill>
                <a:srgbClr val="2B2D6D"/>
              </a:solidFill>
              <a:effectLst/>
              <a:uLnTx/>
              <a:uFillTx/>
              <a:latin typeface="+mn-lt"/>
              <a:ea typeface="+mn-ea"/>
              <a:cs typeface="+mn-cs"/>
            </a:endParaRPr>
          </a:p>
          <a:p>
            <a:pPr marL="0" marR="0" lvl="0" indent="0" algn="r" defTabSz="914400" rtl="1" eaLnBrk="1" fontAlgn="auto" latinLnBrk="0" hangingPunct="1">
              <a:lnSpc>
                <a:spcPct val="100000"/>
              </a:lnSpc>
              <a:spcBef>
                <a:spcPct val="20000"/>
              </a:spcBef>
              <a:spcAft>
                <a:spcPts val="0"/>
              </a:spcAft>
              <a:buClrTx/>
              <a:buSzTx/>
              <a:buFont typeface="Arial" pitchFamily="34" charset="0"/>
              <a:buChar char="•"/>
              <a:tabLst/>
              <a:defRPr/>
            </a:pPr>
            <a:endParaRPr kumimoji="0" lang="he-IL" sz="3000" b="0" i="0" u="none" strike="noStrike" kern="1200" cap="none" spc="0" normalizeH="0" baseline="0" noProof="0" dirty="0">
              <a:ln>
                <a:noFill/>
              </a:ln>
              <a:solidFill>
                <a:srgbClr val="2B2D6D"/>
              </a:solidFill>
              <a:effectLst/>
              <a:uLnTx/>
              <a:uFillTx/>
              <a:latin typeface="+mn-lt"/>
              <a:ea typeface="+mn-ea"/>
              <a:cs typeface="+mn-cs"/>
            </a:endParaRPr>
          </a:p>
        </p:txBody>
      </p:sp>
      <p:sp>
        <p:nvSpPr>
          <p:cNvPr id="10" name="Oval 9"/>
          <p:cNvSpPr/>
          <p:nvPr/>
        </p:nvSpPr>
        <p:spPr>
          <a:xfrm>
            <a:off x="12888416" y="5935588"/>
            <a:ext cx="5040560" cy="1371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163284" tIns="81642" rIns="163284" bIns="81642" rtlCol="1" anchor="ctr"/>
          <a:lstStyle/>
          <a:p>
            <a:pPr algn="ctr"/>
            <a:endParaRPr lang="he-IL"/>
          </a:p>
        </p:txBody>
      </p:sp>
      <p:pic>
        <p:nvPicPr>
          <p:cNvPr id="11" name="Picture 3" descr="יש תקווה - שער ברסלב"/>
          <p:cNvPicPr>
            <a:picLocks noChangeAspect="1" noChangeArrowheads="1"/>
          </p:cNvPicPr>
          <p:nvPr/>
        </p:nvPicPr>
        <p:blipFill>
          <a:blip r:embed="rId6" cstate="print"/>
          <a:srcRect/>
          <a:stretch>
            <a:fillRect/>
          </a:stretch>
        </p:blipFill>
        <p:spPr bwMode="auto">
          <a:xfrm>
            <a:off x="6839744" y="7735789"/>
            <a:ext cx="5701408" cy="2405282"/>
          </a:xfrm>
          <a:prstGeom prst="rect">
            <a:avLst/>
          </a:prstGeom>
          <a:noFill/>
        </p:spPr>
      </p:pic>
      <p:sp>
        <p:nvSpPr>
          <p:cNvPr id="12" name="Oval 11"/>
          <p:cNvSpPr/>
          <p:nvPr/>
        </p:nvSpPr>
        <p:spPr>
          <a:xfrm>
            <a:off x="6911752" y="6007596"/>
            <a:ext cx="5040560" cy="1371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163284" tIns="81642" rIns="163284" bIns="81642" rtlCol="1" anchor="ctr"/>
          <a:lstStyle/>
          <a:p>
            <a:pPr algn="ctr"/>
            <a:endParaRPr lang="he-IL"/>
          </a:p>
        </p:txBody>
      </p:sp>
      <p:sp>
        <p:nvSpPr>
          <p:cNvPr id="13" name="Oval 12"/>
          <p:cNvSpPr/>
          <p:nvPr/>
        </p:nvSpPr>
        <p:spPr>
          <a:xfrm>
            <a:off x="1007096" y="6223620"/>
            <a:ext cx="5040560" cy="1371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163284" tIns="81642" rIns="163284" bIns="81642" rtlCol="1" anchor="ctr"/>
          <a:lstStyle/>
          <a:p>
            <a:pPr algn="ctr"/>
            <a:endParaRPr lang="he-IL"/>
          </a:p>
        </p:txBody>
      </p:sp>
      <p:sp>
        <p:nvSpPr>
          <p:cNvPr id="14" name="TextBox 13"/>
          <p:cNvSpPr txBox="1"/>
          <p:nvPr/>
        </p:nvSpPr>
        <p:spPr>
          <a:xfrm>
            <a:off x="13896528" y="6583660"/>
            <a:ext cx="3384376" cy="369332"/>
          </a:xfrm>
          <a:prstGeom prst="rect">
            <a:avLst/>
          </a:prstGeom>
          <a:noFill/>
        </p:spPr>
        <p:txBody>
          <a:bodyPr wrap="square" rtlCol="1">
            <a:spAutoFit/>
          </a:bodyPr>
          <a:lstStyle/>
          <a:p>
            <a:r>
              <a:rPr lang="he-IL" dirty="0" smtClean="0"/>
              <a:t>הכרה באובדן</a:t>
            </a:r>
            <a:endParaRPr lang="he-IL" dirty="0"/>
          </a:p>
        </p:txBody>
      </p:sp>
      <p:sp>
        <p:nvSpPr>
          <p:cNvPr id="15" name="TextBox 14"/>
          <p:cNvSpPr txBox="1"/>
          <p:nvPr/>
        </p:nvSpPr>
        <p:spPr>
          <a:xfrm>
            <a:off x="7775848" y="6511652"/>
            <a:ext cx="3384376" cy="369332"/>
          </a:xfrm>
          <a:prstGeom prst="rect">
            <a:avLst/>
          </a:prstGeom>
          <a:noFill/>
        </p:spPr>
        <p:txBody>
          <a:bodyPr wrap="square" rtlCol="1">
            <a:spAutoFit/>
          </a:bodyPr>
          <a:lstStyle/>
          <a:p>
            <a:r>
              <a:rPr lang="he-IL" dirty="0" smtClean="0"/>
              <a:t>נירמול</a:t>
            </a:r>
            <a:endParaRPr lang="he-IL" dirty="0"/>
          </a:p>
        </p:txBody>
      </p:sp>
      <p:sp>
        <p:nvSpPr>
          <p:cNvPr id="17" name="TextBox 16"/>
          <p:cNvSpPr txBox="1"/>
          <p:nvPr/>
        </p:nvSpPr>
        <p:spPr>
          <a:xfrm>
            <a:off x="2447256" y="6799684"/>
            <a:ext cx="3384376" cy="369332"/>
          </a:xfrm>
          <a:prstGeom prst="rect">
            <a:avLst/>
          </a:prstGeom>
          <a:noFill/>
        </p:spPr>
        <p:txBody>
          <a:bodyPr wrap="square" rtlCol="1">
            <a:spAutoFit/>
          </a:bodyPr>
          <a:lstStyle/>
          <a:p>
            <a:r>
              <a:rPr lang="he-IL" dirty="0" smtClean="0"/>
              <a:t>ניטרול תחושת האשמה </a:t>
            </a:r>
            <a:endParaRPr lang="he-IL" dirty="0"/>
          </a:p>
        </p:txBody>
      </p:sp>
    </p:spTree>
    <p:extLst>
      <p:ext uri="{BB962C8B-B14F-4D97-AF65-F5344CB8AC3E}">
        <p14:creationId xmlns:p14="http://schemas.microsoft.com/office/powerpoint/2010/main" xmlns="" val="197690975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he-IL" dirty="0" smtClean="0"/>
              <a:t>הפניות </a:t>
            </a:r>
            <a:r>
              <a:rPr lang="he-IL" dirty="0"/>
              <a:t>לבדיקה ציטוגנטית מחומרי ההפלה</a:t>
            </a:r>
            <a:br>
              <a:rPr lang="he-IL" dirty="0"/>
            </a:br>
            <a:endParaRPr lang="he-IL" dirty="0"/>
          </a:p>
        </p:txBody>
      </p:sp>
      <p:graphicFrame>
        <p:nvGraphicFramePr>
          <p:cNvPr id="4" name="Content Placeholder 3"/>
          <p:cNvGraphicFramePr>
            <a:graphicFrameLocks noGrp="1"/>
          </p:cNvGraphicFramePr>
          <p:nvPr>
            <p:ph idx="1"/>
          </p:nvPr>
        </p:nvGraphicFramePr>
        <p:xfrm>
          <a:off x="1257300" y="2738437"/>
          <a:ext cx="15773400" cy="6527007"/>
        </p:xfrm>
        <a:graphic>
          <a:graphicData uri="http://schemas.openxmlformats.org/drawingml/2006/chart">
            <c:chart xmlns:c="http://schemas.openxmlformats.org/drawingml/2006/chart" xmlns:r="http://schemas.openxmlformats.org/officeDocument/2006/relationships" r:id="rId3"/>
          </a:graphicData>
        </a:graphic>
      </p:graphicFrame>
      <p:pic>
        <p:nvPicPr>
          <p:cNvPr id="25602" name="Picture 2" descr="Lab Jobs: A Talk about Cytogenetics | ARUP Laboratories"/>
          <p:cNvPicPr>
            <a:picLocks noChangeAspect="1" noChangeArrowheads="1"/>
          </p:cNvPicPr>
          <p:nvPr/>
        </p:nvPicPr>
        <p:blipFill>
          <a:blip r:embed="rId4" cstate="print"/>
          <a:srcRect/>
          <a:stretch>
            <a:fillRect/>
          </a:stretch>
        </p:blipFill>
        <p:spPr bwMode="auto">
          <a:xfrm>
            <a:off x="12023325" y="2445744"/>
            <a:ext cx="5696304" cy="3417783"/>
          </a:xfrm>
          <a:prstGeom prst="rect">
            <a:avLst/>
          </a:prstGeom>
          <a:noFill/>
        </p:spPr>
      </p:pic>
    </p:spTree>
    <p:extLst>
      <p:ext uri="{BB962C8B-B14F-4D97-AF65-F5344CB8AC3E}">
        <p14:creationId xmlns:p14="http://schemas.microsoft.com/office/powerpoint/2010/main" xmlns="" val="156605087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0FDECE27-3EEC-8EE1-534E-C0A1858621AB}"/>
              </a:ext>
            </a:extLst>
          </p:cNvPr>
          <p:cNvSpPr>
            <a:spLocks noGrp="1"/>
          </p:cNvSpPr>
          <p:nvPr>
            <p:ph type="title"/>
          </p:nvPr>
        </p:nvSpPr>
        <p:spPr>
          <a:xfrm>
            <a:off x="3887416" y="606996"/>
            <a:ext cx="7772400" cy="2520280"/>
          </a:xfrm>
        </p:spPr>
        <p:txBody>
          <a:bodyPr/>
          <a:lstStyle/>
          <a:p>
            <a:pPr algn="ctr"/>
            <a:r>
              <a:rPr lang="he-IL" dirty="0" smtClean="0"/>
              <a:t>מרכז בדרכך</a:t>
            </a:r>
            <a:br>
              <a:rPr lang="he-IL" dirty="0" smtClean="0"/>
            </a:br>
            <a:r>
              <a:rPr lang="he-IL" dirty="0" smtClean="0"/>
              <a:t>דר' דליה אדמון</a:t>
            </a:r>
            <a:r>
              <a:rPr lang="en-US" dirty="0" smtClean="0"/>
              <a:t/>
            </a:r>
            <a:br>
              <a:rPr lang="en-US" dirty="0" smtClean="0"/>
            </a:br>
            <a:r>
              <a:rPr lang="he-IL" dirty="0" smtClean="0"/>
              <a:t>המרכז הרפואי על שם שיבא </a:t>
            </a:r>
            <a:br>
              <a:rPr lang="he-IL" dirty="0" smtClean="0"/>
            </a:br>
            <a:endParaRPr lang="en-US" dirty="0"/>
          </a:p>
        </p:txBody>
      </p:sp>
      <p:sp>
        <p:nvSpPr>
          <p:cNvPr id="5" name="Text Placeholder 4">
            <a:extLst>
              <a:ext uri="{FF2B5EF4-FFF2-40B4-BE49-F238E27FC236}">
                <a16:creationId xmlns:a16="http://schemas.microsoft.com/office/drawing/2014/main" xmlns="" id="{9BE8DD4A-CD6D-A5F4-DA73-1A709B49DAB0}"/>
              </a:ext>
            </a:extLst>
          </p:cNvPr>
          <p:cNvSpPr>
            <a:spLocks noGrp="1"/>
          </p:cNvSpPr>
          <p:nvPr>
            <p:ph type="body" sz="half" idx="4294967295"/>
          </p:nvPr>
        </p:nvSpPr>
        <p:spPr>
          <a:xfrm>
            <a:off x="709613" y="3568345"/>
            <a:ext cx="8229600" cy="4691063"/>
          </a:xfrm>
        </p:spPr>
        <p:txBody>
          <a:bodyPr/>
          <a:lstStyle/>
          <a:p>
            <a:pPr>
              <a:buNone/>
            </a:pPr>
            <a:r>
              <a:rPr lang="he-IL" dirty="0" smtClean="0"/>
              <a:t>אפקט פרפר</a:t>
            </a:r>
            <a:endParaRPr lang="en-US" dirty="0"/>
          </a:p>
        </p:txBody>
      </p:sp>
      <p:pic>
        <p:nvPicPr>
          <p:cNvPr id="5122" name="Picture 2" descr="האיגוד הישראלי למיילדות וגינקולוגיה |"/>
          <p:cNvPicPr>
            <a:picLocks noChangeAspect="1" noChangeArrowheads="1"/>
          </p:cNvPicPr>
          <p:nvPr/>
        </p:nvPicPr>
        <p:blipFill>
          <a:blip r:embed="rId2" cstate="print"/>
          <a:srcRect/>
          <a:stretch>
            <a:fillRect/>
          </a:stretch>
        </p:blipFill>
        <p:spPr bwMode="auto">
          <a:xfrm>
            <a:off x="13104440" y="8126760"/>
            <a:ext cx="2160240" cy="2160240"/>
          </a:xfrm>
          <a:prstGeom prst="rect">
            <a:avLst/>
          </a:prstGeom>
          <a:noFill/>
        </p:spPr>
      </p:pic>
      <p:sp>
        <p:nvSpPr>
          <p:cNvPr id="5124" name="AutoShape 4" descr="של 71 – שנתי ה - הכינוס הארצי התלת האיגוד הישראלי למיילדות וגינקולוגיה"/>
          <p:cNvSpPr>
            <a:spLocks noChangeAspect="1" noChangeArrowheads="1"/>
          </p:cNvSpPr>
          <p:nvPr/>
        </p:nvSpPr>
        <p:spPr bwMode="auto">
          <a:xfrm>
            <a:off x="18067338"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he-IL"/>
          </a:p>
        </p:txBody>
      </p:sp>
      <p:sp>
        <p:nvSpPr>
          <p:cNvPr id="5126" name="AutoShape 6" descr="של 71 – שנתי ה - הכינוס הארצי התלת האיגוד הישראלי למיילדות וגינקולוגיה"/>
          <p:cNvSpPr>
            <a:spLocks noChangeAspect="1" noChangeArrowheads="1"/>
          </p:cNvSpPr>
          <p:nvPr/>
        </p:nvSpPr>
        <p:spPr bwMode="auto">
          <a:xfrm>
            <a:off x="18067338"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he-IL"/>
          </a:p>
        </p:txBody>
      </p:sp>
      <p:pic>
        <p:nvPicPr>
          <p:cNvPr id="5128" name="Picture 8" descr="דף הבית - החברה הישראלית לאורוגינקולוגיה ולריצפת האגן"/>
          <p:cNvPicPr>
            <a:picLocks noChangeAspect="1" noChangeArrowheads="1"/>
          </p:cNvPicPr>
          <p:nvPr/>
        </p:nvPicPr>
        <p:blipFill>
          <a:blip r:embed="rId3" cstate="print"/>
          <a:srcRect/>
          <a:stretch>
            <a:fillRect/>
          </a:stretch>
        </p:blipFill>
        <p:spPr bwMode="auto">
          <a:xfrm>
            <a:off x="13972990" y="0"/>
            <a:ext cx="4315010" cy="2767236"/>
          </a:xfrm>
          <a:prstGeom prst="rect">
            <a:avLst/>
          </a:prstGeom>
          <a:noFill/>
        </p:spPr>
      </p:pic>
      <p:pic>
        <p:nvPicPr>
          <p:cNvPr id="5130" name="Picture 10" descr="LUKE CHUEH : THE MISCARRIAGE"/>
          <p:cNvPicPr>
            <a:picLocks noChangeAspect="1" noChangeArrowheads="1"/>
          </p:cNvPicPr>
          <p:nvPr/>
        </p:nvPicPr>
        <p:blipFill>
          <a:blip r:embed="rId4" cstate="print"/>
          <a:srcRect/>
          <a:stretch>
            <a:fillRect/>
          </a:stretch>
        </p:blipFill>
        <p:spPr bwMode="auto">
          <a:xfrm>
            <a:off x="12816408" y="8372475"/>
            <a:ext cx="2390775" cy="1914525"/>
          </a:xfrm>
          <a:prstGeom prst="rect">
            <a:avLst/>
          </a:prstGeom>
          <a:noFill/>
        </p:spPr>
      </p:pic>
    </p:spTree>
    <p:extLst>
      <p:ext uri="{BB962C8B-B14F-4D97-AF65-F5344CB8AC3E}">
        <p14:creationId xmlns:p14="http://schemas.microsoft.com/office/powerpoint/2010/main" xmlns="" val="197690975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0FDECE27-3EEC-8EE1-534E-C0A1858621AB}"/>
              </a:ext>
            </a:extLst>
          </p:cNvPr>
          <p:cNvSpPr>
            <a:spLocks noGrp="1"/>
          </p:cNvSpPr>
          <p:nvPr>
            <p:ph type="title"/>
          </p:nvPr>
        </p:nvSpPr>
        <p:spPr>
          <a:xfrm>
            <a:off x="3887416" y="606996"/>
            <a:ext cx="7772400" cy="2520280"/>
          </a:xfrm>
        </p:spPr>
        <p:txBody>
          <a:bodyPr/>
          <a:lstStyle/>
          <a:p>
            <a:pPr algn="ctr"/>
            <a:r>
              <a:rPr lang="he-IL" dirty="0" smtClean="0"/>
              <a:t>מרכז בדרכך</a:t>
            </a:r>
            <a:br>
              <a:rPr lang="he-IL" dirty="0" smtClean="0"/>
            </a:br>
            <a:r>
              <a:rPr lang="he-IL" dirty="0" smtClean="0"/>
              <a:t>דר' דליה אדמון</a:t>
            </a:r>
            <a:r>
              <a:rPr lang="en-US" dirty="0" smtClean="0"/>
              <a:t/>
            </a:r>
            <a:br>
              <a:rPr lang="en-US" dirty="0" smtClean="0"/>
            </a:br>
            <a:r>
              <a:rPr lang="he-IL" dirty="0" smtClean="0"/>
              <a:t>המרכז הרפואי על שם שיבא </a:t>
            </a:r>
            <a:br>
              <a:rPr lang="he-IL" dirty="0" smtClean="0"/>
            </a:br>
            <a:endParaRPr lang="en-US" dirty="0"/>
          </a:p>
        </p:txBody>
      </p:sp>
      <p:sp>
        <p:nvSpPr>
          <p:cNvPr id="5" name="Text Placeholder 4">
            <a:extLst>
              <a:ext uri="{FF2B5EF4-FFF2-40B4-BE49-F238E27FC236}">
                <a16:creationId xmlns:a16="http://schemas.microsoft.com/office/drawing/2014/main" xmlns="" id="{9BE8DD4A-CD6D-A5F4-DA73-1A709B49DAB0}"/>
              </a:ext>
            </a:extLst>
          </p:cNvPr>
          <p:cNvSpPr>
            <a:spLocks noGrp="1"/>
          </p:cNvSpPr>
          <p:nvPr>
            <p:ph type="body" sz="half" idx="4294967295"/>
          </p:nvPr>
        </p:nvSpPr>
        <p:spPr>
          <a:xfrm>
            <a:off x="709613" y="3568345"/>
            <a:ext cx="8229600" cy="4691063"/>
          </a:xfrm>
        </p:spPr>
        <p:txBody>
          <a:bodyPr/>
          <a:lstStyle/>
          <a:p>
            <a:pPr>
              <a:buNone/>
            </a:pPr>
            <a:r>
              <a:rPr lang="he-IL" dirty="0" smtClean="0"/>
              <a:t>שיפור תקשורת ומודעות בכל התחנות</a:t>
            </a:r>
          </a:p>
          <a:p>
            <a:pPr>
              <a:buNone/>
            </a:pPr>
            <a:endParaRPr lang="en-US" dirty="0"/>
          </a:p>
        </p:txBody>
      </p:sp>
      <p:pic>
        <p:nvPicPr>
          <p:cNvPr id="5122" name="Picture 2" descr="האיגוד הישראלי למיילדות וגינקולוגיה |"/>
          <p:cNvPicPr>
            <a:picLocks noChangeAspect="1" noChangeArrowheads="1"/>
          </p:cNvPicPr>
          <p:nvPr/>
        </p:nvPicPr>
        <p:blipFill>
          <a:blip r:embed="rId2" cstate="print"/>
          <a:srcRect/>
          <a:stretch>
            <a:fillRect/>
          </a:stretch>
        </p:blipFill>
        <p:spPr bwMode="auto">
          <a:xfrm>
            <a:off x="13104440" y="8126760"/>
            <a:ext cx="2160240" cy="2160240"/>
          </a:xfrm>
          <a:prstGeom prst="rect">
            <a:avLst/>
          </a:prstGeom>
          <a:noFill/>
        </p:spPr>
      </p:pic>
      <p:sp>
        <p:nvSpPr>
          <p:cNvPr id="5124" name="AutoShape 4" descr="של 71 – שנתי ה - הכינוס הארצי התלת האיגוד הישראלי למיילדות וגינקולוגיה"/>
          <p:cNvSpPr>
            <a:spLocks noChangeAspect="1" noChangeArrowheads="1"/>
          </p:cNvSpPr>
          <p:nvPr/>
        </p:nvSpPr>
        <p:spPr bwMode="auto">
          <a:xfrm>
            <a:off x="18067338"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he-IL"/>
          </a:p>
        </p:txBody>
      </p:sp>
      <p:sp>
        <p:nvSpPr>
          <p:cNvPr id="5126" name="AutoShape 6" descr="של 71 – שנתי ה - הכינוס הארצי התלת האיגוד הישראלי למיילדות וגינקולוגיה"/>
          <p:cNvSpPr>
            <a:spLocks noChangeAspect="1" noChangeArrowheads="1"/>
          </p:cNvSpPr>
          <p:nvPr/>
        </p:nvSpPr>
        <p:spPr bwMode="auto">
          <a:xfrm>
            <a:off x="18067338"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he-IL"/>
          </a:p>
        </p:txBody>
      </p:sp>
      <p:pic>
        <p:nvPicPr>
          <p:cNvPr id="5128" name="Picture 8" descr="דף הבית - החברה הישראלית לאורוגינקולוגיה ולריצפת האגן"/>
          <p:cNvPicPr>
            <a:picLocks noChangeAspect="1" noChangeArrowheads="1"/>
          </p:cNvPicPr>
          <p:nvPr/>
        </p:nvPicPr>
        <p:blipFill>
          <a:blip r:embed="rId3" cstate="print"/>
          <a:srcRect/>
          <a:stretch>
            <a:fillRect/>
          </a:stretch>
        </p:blipFill>
        <p:spPr bwMode="auto">
          <a:xfrm>
            <a:off x="13972990" y="0"/>
            <a:ext cx="4315010" cy="2767236"/>
          </a:xfrm>
          <a:prstGeom prst="rect">
            <a:avLst/>
          </a:prstGeom>
          <a:noFill/>
        </p:spPr>
      </p:pic>
      <p:pic>
        <p:nvPicPr>
          <p:cNvPr id="5130" name="Picture 10" descr="LUKE CHUEH : THE MISCARRIAGE"/>
          <p:cNvPicPr>
            <a:picLocks noChangeAspect="1" noChangeArrowheads="1"/>
          </p:cNvPicPr>
          <p:nvPr/>
        </p:nvPicPr>
        <p:blipFill>
          <a:blip r:embed="rId4" cstate="print"/>
          <a:srcRect/>
          <a:stretch>
            <a:fillRect/>
          </a:stretch>
        </p:blipFill>
        <p:spPr bwMode="auto">
          <a:xfrm>
            <a:off x="12816408" y="8372475"/>
            <a:ext cx="2390775" cy="1914525"/>
          </a:xfrm>
          <a:prstGeom prst="rect">
            <a:avLst/>
          </a:prstGeom>
          <a:noFill/>
        </p:spPr>
      </p:pic>
      <p:sp>
        <p:nvSpPr>
          <p:cNvPr id="70657" name="Rectangle 1"/>
          <p:cNvSpPr>
            <a:spLocks noChangeArrowheads="1"/>
          </p:cNvSpPr>
          <p:nvPr/>
        </p:nvSpPr>
        <p:spPr bwMode="auto">
          <a:xfrm>
            <a:off x="0" y="0"/>
            <a:ext cx="18288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r" defTabSz="914400" rtl="1" eaLnBrk="1" fontAlgn="base" latinLnBrk="0" hangingPunct="1">
              <a:lnSpc>
                <a:spcPct val="100000"/>
              </a:lnSpc>
              <a:spcBef>
                <a:spcPct val="0"/>
              </a:spcBef>
              <a:spcAft>
                <a:spcPct val="0"/>
              </a:spcAft>
              <a:buClrTx/>
              <a:buSzTx/>
              <a:buFontTx/>
              <a:buNone/>
              <a:tabLst/>
            </a:pPr>
            <a:r>
              <a:rPr kumimoji="0" lang="he-IL" sz="1100" b="0" i="0" u="none" strike="noStrike" cap="none" normalizeH="0" baseline="0" smtClean="0">
                <a:ln>
                  <a:noFill/>
                </a:ln>
                <a:solidFill>
                  <a:schemeClr val="tx1"/>
                </a:solidFill>
                <a:effectLst/>
                <a:latin typeface="Calibri" pitchFamily="34" charset="0"/>
                <a:ea typeface="Calibri" pitchFamily="34" charset="0"/>
                <a:cs typeface="Arial" pitchFamily="34" charset="0"/>
              </a:rPr>
              <a:t>מעקבים אצל רופאים שונים</a:t>
            </a:r>
            <a:endParaRPr kumimoji="0" lang="en-US" sz="1200" b="0" i="0" u="none" strike="noStrike" cap="none" normalizeH="0" baseline="0" smtClean="0">
              <a:ln>
                <a:noFill/>
              </a:ln>
              <a:solidFill>
                <a:schemeClr val="tx1"/>
              </a:solidFill>
              <a:effectLst/>
              <a:latin typeface="Arial" pitchFamily="34" charset="0"/>
              <a:cs typeface="Arial" pitchFamily="34" charset="0"/>
            </a:endParaRPr>
          </a:p>
          <a:p>
            <a:pPr marL="0" marR="0" lvl="0" indent="0" algn="r" defTabSz="914400" rtl="1" eaLnBrk="0" fontAlgn="base" latinLnBrk="0" hangingPunct="0">
              <a:lnSpc>
                <a:spcPct val="100000"/>
              </a:lnSpc>
              <a:spcBef>
                <a:spcPct val="0"/>
              </a:spcBef>
              <a:spcAft>
                <a:spcPct val="0"/>
              </a:spcAft>
              <a:buClrTx/>
              <a:buSzTx/>
              <a:buFontTx/>
              <a:buNone/>
              <a:tabLst/>
            </a:pPr>
            <a:r>
              <a:rPr kumimoji="0" lang="he-IL" sz="1100" b="0" i="0" u="none" strike="noStrike" cap="none" normalizeH="0" baseline="0" smtClean="0">
                <a:ln>
                  <a:noFill/>
                </a:ln>
                <a:solidFill>
                  <a:schemeClr val="tx1"/>
                </a:solidFill>
                <a:effectLst/>
                <a:latin typeface="Calibri" pitchFamily="34" charset="0"/>
                <a:ea typeface="Calibri" pitchFamily="34" charset="0"/>
                <a:cs typeface="Arial" pitchFamily="34" charset="0"/>
              </a:rPr>
              <a:t>הפניות מיותרות למיון בגלל "שארית" אבל לפני שניתן אכן להעריך זאת </a:t>
            </a:r>
            <a:endParaRPr kumimoji="0" lang="en-US" sz="1200" b="0" i="0" u="none" strike="noStrike" cap="none" normalizeH="0" baseline="0" smtClean="0">
              <a:ln>
                <a:noFill/>
              </a:ln>
              <a:solidFill>
                <a:schemeClr val="tx1"/>
              </a:solidFill>
              <a:effectLst/>
              <a:latin typeface="Arial" pitchFamily="34" charset="0"/>
              <a:cs typeface="Arial" pitchFamily="34" charset="0"/>
            </a:endParaRPr>
          </a:p>
          <a:p>
            <a:pPr marL="0" marR="0" lvl="0" indent="0" algn="r" defTabSz="914400" rtl="1" eaLnBrk="0" fontAlgn="base" latinLnBrk="0" hangingPunct="0">
              <a:lnSpc>
                <a:spcPct val="100000"/>
              </a:lnSpc>
              <a:spcBef>
                <a:spcPct val="0"/>
              </a:spcBef>
              <a:spcAft>
                <a:spcPct val="0"/>
              </a:spcAft>
              <a:buClrTx/>
              <a:buSzTx/>
              <a:buFontTx/>
              <a:buNone/>
              <a:tabLst/>
            </a:pPr>
            <a:r>
              <a:rPr kumimoji="0" lang="he-IL" sz="1100" b="0" i="0" u="none" strike="noStrike" cap="none" normalizeH="0" baseline="0" smtClean="0">
                <a:ln>
                  <a:noFill/>
                </a:ln>
                <a:solidFill>
                  <a:schemeClr val="tx1"/>
                </a:solidFill>
                <a:effectLst/>
                <a:latin typeface="Calibri" pitchFamily="34" charset="0"/>
                <a:ea typeface="Calibri" pitchFamily="34" charset="0"/>
                <a:cs typeface="Arial" pitchFamily="34" charset="0"/>
              </a:rPr>
              <a:t>ועוד ועוד </a:t>
            </a:r>
            <a:endParaRPr kumimoji="0" lang="en-US" sz="1200" b="0" i="0" u="none" strike="noStrike" cap="none" normalizeH="0" baseline="0" smtClean="0">
              <a:ln>
                <a:noFill/>
              </a:ln>
              <a:solidFill>
                <a:schemeClr val="tx1"/>
              </a:solidFill>
              <a:effectLst/>
              <a:latin typeface="Arial" pitchFamily="34" charset="0"/>
              <a:cs typeface="Arial" pitchFamily="34" charset="0"/>
            </a:endParaRPr>
          </a:p>
          <a:p>
            <a:pPr marL="0" marR="0" lvl="0" indent="0" algn="r" defTabSz="914400" rtl="1" eaLnBrk="0" fontAlgn="base" latinLnBrk="0" hangingPunct="0">
              <a:lnSpc>
                <a:spcPct val="100000"/>
              </a:lnSpc>
              <a:spcBef>
                <a:spcPct val="0"/>
              </a:spcBef>
              <a:spcAft>
                <a:spcPct val="0"/>
              </a:spcAft>
              <a:buClrTx/>
              <a:buSzTx/>
              <a:buFontTx/>
              <a:buNone/>
              <a:tabLst/>
            </a:pPr>
            <a:r>
              <a:rPr kumimoji="0" lang="he-IL" sz="1100" b="0" i="0" u="none" strike="noStrike" cap="none" normalizeH="0" baseline="0" smtClean="0">
                <a:ln>
                  <a:noFill/>
                </a:ln>
                <a:solidFill>
                  <a:schemeClr val="tx1"/>
                </a:solidFill>
                <a:effectLst/>
                <a:latin typeface="Calibri" pitchFamily="34" charset="0"/>
                <a:ea typeface="Calibri" pitchFamily="34" charset="0"/>
                <a:cs typeface="Arial" pitchFamily="34" charset="0"/>
              </a:rPr>
              <a:t>חשוב להזכיר רותם סלע ואחרות</a:t>
            </a:r>
            <a:endParaRPr kumimoji="0" lang="he-IL" sz="1800" b="0" i="0" u="none" strike="noStrike" cap="none" normalizeH="0" baseline="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xmlns="" val="197690975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0FDECE27-3EEC-8EE1-534E-C0A1858621AB}"/>
              </a:ext>
            </a:extLst>
          </p:cNvPr>
          <p:cNvSpPr>
            <a:spLocks noGrp="1"/>
          </p:cNvSpPr>
          <p:nvPr>
            <p:ph type="title"/>
          </p:nvPr>
        </p:nvSpPr>
        <p:spPr>
          <a:xfrm>
            <a:off x="3887416" y="606996"/>
            <a:ext cx="7772400" cy="2520280"/>
          </a:xfrm>
        </p:spPr>
        <p:txBody>
          <a:bodyPr/>
          <a:lstStyle/>
          <a:p>
            <a:pPr algn="ctr"/>
            <a:r>
              <a:rPr lang="he-IL" dirty="0" smtClean="0"/>
              <a:t>מרכז בדרכך</a:t>
            </a:r>
            <a:br>
              <a:rPr lang="he-IL" dirty="0" smtClean="0"/>
            </a:br>
            <a:r>
              <a:rPr lang="he-IL" dirty="0" smtClean="0"/>
              <a:t>דר' דליה אדמון</a:t>
            </a:r>
            <a:r>
              <a:rPr lang="en-US" dirty="0" smtClean="0"/>
              <a:t/>
            </a:r>
            <a:br>
              <a:rPr lang="en-US" dirty="0" smtClean="0"/>
            </a:br>
            <a:r>
              <a:rPr lang="he-IL" dirty="0" smtClean="0"/>
              <a:t>המרכז הרפואי על שם שיבא </a:t>
            </a:r>
            <a:br>
              <a:rPr lang="he-IL" dirty="0" smtClean="0"/>
            </a:br>
            <a:endParaRPr lang="en-US" dirty="0"/>
          </a:p>
        </p:txBody>
      </p:sp>
      <p:sp>
        <p:nvSpPr>
          <p:cNvPr id="5" name="Text Placeholder 4">
            <a:extLst>
              <a:ext uri="{FF2B5EF4-FFF2-40B4-BE49-F238E27FC236}">
                <a16:creationId xmlns:a16="http://schemas.microsoft.com/office/drawing/2014/main" xmlns="" id="{9BE8DD4A-CD6D-A5F4-DA73-1A709B49DAB0}"/>
              </a:ext>
            </a:extLst>
          </p:cNvPr>
          <p:cNvSpPr>
            <a:spLocks noGrp="1"/>
          </p:cNvSpPr>
          <p:nvPr>
            <p:ph type="body" sz="half" idx="4294967295"/>
          </p:nvPr>
        </p:nvSpPr>
        <p:spPr>
          <a:xfrm>
            <a:off x="709613" y="3568345"/>
            <a:ext cx="8229600" cy="4691063"/>
          </a:xfrm>
        </p:spPr>
        <p:txBody>
          <a:bodyPr/>
          <a:lstStyle/>
          <a:p>
            <a:pPr>
              <a:buNone/>
            </a:pPr>
            <a:r>
              <a:rPr lang="he-IL" dirty="0" smtClean="0"/>
              <a:t>תודות ותגובות של מטופלות </a:t>
            </a:r>
            <a:endParaRPr lang="en-US" dirty="0"/>
          </a:p>
        </p:txBody>
      </p:sp>
      <p:pic>
        <p:nvPicPr>
          <p:cNvPr id="5122" name="Picture 2" descr="האיגוד הישראלי למיילדות וגינקולוגיה |"/>
          <p:cNvPicPr>
            <a:picLocks noChangeAspect="1" noChangeArrowheads="1"/>
          </p:cNvPicPr>
          <p:nvPr/>
        </p:nvPicPr>
        <p:blipFill>
          <a:blip r:embed="rId2" cstate="print"/>
          <a:srcRect/>
          <a:stretch>
            <a:fillRect/>
          </a:stretch>
        </p:blipFill>
        <p:spPr bwMode="auto">
          <a:xfrm>
            <a:off x="13104440" y="8126760"/>
            <a:ext cx="2160240" cy="2160240"/>
          </a:xfrm>
          <a:prstGeom prst="rect">
            <a:avLst/>
          </a:prstGeom>
          <a:noFill/>
        </p:spPr>
      </p:pic>
      <p:sp>
        <p:nvSpPr>
          <p:cNvPr id="5124" name="AutoShape 4" descr="של 71 – שנתי ה - הכינוס הארצי התלת האיגוד הישראלי למיילדות וגינקולוגיה"/>
          <p:cNvSpPr>
            <a:spLocks noChangeAspect="1" noChangeArrowheads="1"/>
          </p:cNvSpPr>
          <p:nvPr/>
        </p:nvSpPr>
        <p:spPr bwMode="auto">
          <a:xfrm>
            <a:off x="18067338"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he-IL"/>
          </a:p>
        </p:txBody>
      </p:sp>
      <p:sp>
        <p:nvSpPr>
          <p:cNvPr id="5126" name="AutoShape 6" descr="של 71 – שנתי ה - הכינוס הארצי התלת האיגוד הישראלי למיילדות וגינקולוגיה"/>
          <p:cNvSpPr>
            <a:spLocks noChangeAspect="1" noChangeArrowheads="1"/>
          </p:cNvSpPr>
          <p:nvPr/>
        </p:nvSpPr>
        <p:spPr bwMode="auto">
          <a:xfrm>
            <a:off x="18067338"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he-IL"/>
          </a:p>
        </p:txBody>
      </p:sp>
      <p:pic>
        <p:nvPicPr>
          <p:cNvPr id="5128" name="Picture 8" descr="דף הבית - החברה הישראלית לאורוגינקולוגיה ולריצפת האגן"/>
          <p:cNvPicPr>
            <a:picLocks noChangeAspect="1" noChangeArrowheads="1"/>
          </p:cNvPicPr>
          <p:nvPr/>
        </p:nvPicPr>
        <p:blipFill>
          <a:blip r:embed="rId3" cstate="print"/>
          <a:srcRect/>
          <a:stretch>
            <a:fillRect/>
          </a:stretch>
        </p:blipFill>
        <p:spPr bwMode="auto">
          <a:xfrm>
            <a:off x="13972990" y="0"/>
            <a:ext cx="4315010" cy="2767236"/>
          </a:xfrm>
          <a:prstGeom prst="rect">
            <a:avLst/>
          </a:prstGeom>
          <a:noFill/>
        </p:spPr>
      </p:pic>
      <p:pic>
        <p:nvPicPr>
          <p:cNvPr id="5130" name="Picture 10" descr="LUKE CHUEH : THE MISCARRIAGE"/>
          <p:cNvPicPr>
            <a:picLocks noChangeAspect="1" noChangeArrowheads="1"/>
          </p:cNvPicPr>
          <p:nvPr/>
        </p:nvPicPr>
        <p:blipFill>
          <a:blip r:embed="rId4" cstate="print"/>
          <a:srcRect/>
          <a:stretch>
            <a:fillRect/>
          </a:stretch>
        </p:blipFill>
        <p:spPr bwMode="auto">
          <a:xfrm>
            <a:off x="12816408" y="8372475"/>
            <a:ext cx="2390775" cy="1914525"/>
          </a:xfrm>
          <a:prstGeom prst="rect">
            <a:avLst/>
          </a:prstGeom>
          <a:noFill/>
        </p:spPr>
      </p:pic>
    </p:spTree>
    <p:extLst>
      <p:ext uri="{BB962C8B-B14F-4D97-AF65-F5344CB8AC3E}">
        <p14:creationId xmlns:p14="http://schemas.microsoft.com/office/powerpoint/2010/main" xmlns="" val="197690975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0FDECE27-3EEC-8EE1-534E-C0A1858621AB}"/>
              </a:ext>
            </a:extLst>
          </p:cNvPr>
          <p:cNvSpPr>
            <a:spLocks noGrp="1"/>
          </p:cNvSpPr>
          <p:nvPr>
            <p:ph type="title"/>
          </p:nvPr>
        </p:nvSpPr>
        <p:spPr>
          <a:xfrm>
            <a:off x="3887416" y="606996"/>
            <a:ext cx="7772400" cy="2520280"/>
          </a:xfrm>
        </p:spPr>
        <p:txBody>
          <a:bodyPr/>
          <a:lstStyle/>
          <a:p>
            <a:pPr algn="ctr"/>
            <a:r>
              <a:rPr lang="he-IL" dirty="0" smtClean="0"/>
              <a:t>מרכז בדרכך</a:t>
            </a:r>
            <a:br>
              <a:rPr lang="he-IL" dirty="0" smtClean="0"/>
            </a:br>
            <a:r>
              <a:rPr lang="he-IL" dirty="0" smtClean="0"/>
              <a:t>דר' דליה אדמון</a:t>
            </a:r>
            <a:r>
              <a:rPr lang="en-US" dirty="0" smtClean="0"/>
              <a:t/>
            </a:r>
            <a:br>
              <a:rPr lang="en-US" dirty="0" smtClean="0"/>
            </a:br>
            <a:r>
              <a:rPr lang="he-IL" dirty="0" smtClean="0"/>
              <a:t>המרכז הרפואי על שם שיבא </a:t>
            </a:r>
            <a:br>
              <a:rPr lang="he-IL" dirty="0" smtClean="0"/>
            </a:br>
            <a:endParaRPr lang="en-US" dirty="0"/>
          </a:p>
        </p:txBody>
      </p:sp>
      <p:sp>
        <p:nvSpPr>
          <p:cNvPr id="5" name="Text Placeholder 4">
            <a:extLst>
              <a:ext uri="{FF2B5EF4-FFF2-40B4-BE49-F238E27FC236}">
                <a16:creationId xmlns:a16="http://schemas.microsoft.com/office/drawing/2014/main" xmlns="" id="{9BE8DD4A-CD6D-A5F4-DA73-1A709B49DAB0}"/>
              </a:ext>
            </a:extLst>
          </p:cNvPr>
          <p:cNvSpPr>
            <a:spLocks noGrp="1"/>
          </p:cNvSpPr>
          <p:nvPr>
            <p:ph type="body" sz="half" idx="4294967295"/>
          </p:nvPr>
        </p:nvSpPr>
        <p:spPr>
          <a:xfrm>
            <a:off x="709613" y="3568345"/>
            <a:ext cx="8229600" cy="4691063"/>
          </a:xfrm>
        </p:spPr>
        <p:txBody>
          <a:bodyPr>
            <a:normAutofit fontScale="85000" lnSpcReduction="20000"/>
          </a:bodyPr>
          <a:lstStyle/>
          <a:p>
            <a:pPr rtl="1"/>
            <a:r>
              <a:rPr lang="he-IL" dirty="0" smtClean="0"/>
              <a:t>אפשר בקהילה</a:t>
            </a:r>
            <a:endParaRPr lang="en-US" dirty="0" smtClean="0"/>
          </a:p>
          <a:p>
            <a:pPr rtl="1"/>
            <a:r>
              <a:rPr lang="he-IL" dirty="0" smtClean="0"/>
              <a:t>ברור? כן רצוי? כן</a:t>
            </a:r>
            <a:endParaRPr lang="en-US" dirty="0" smtClean="0"/>
          </a:p>
          <a:p>
            <a:pPr rtl="1"/>
            <a:r>
              <a:rPr lang="he-IL" dirty="0" smtClean="0"/>
              <a:t>האם יש לכם אופציה של שירות פסיכולוגי זמין של מזכירה שרק מפנה הלאה ומתאמת הכל</a:t>
            </a:r>
            <a:endParaRPr lang="en-US" dirty="0" smtClean="0"/>
          </a:p>
          <a:p>
            <a:pPr rtl="1"/>
            <a:r>
              <a:rPr lang="he-IL" dirty="0" smtClean="0"/>
              <a:t>האם יש ביצוע של בדיקת צ'יפ גנטי מחומרי ההפלה לפי ההמלצות או הרצון </a:t>
            </a:r>
            <a:endParaRPr lang="en-US" dirty="0" smtClean="0"/>
          </a:p>
          <a:p>
            <a:pPr rtl="1"/>
            <a:r>
              <a:rPr lang="he-IL" dirty="0" smtClean="0"/>
              <a:t>עובדה שכליום בכל מיון מופנות נשים להראות קמיליון עם פניות בשל הפלה נדחית </a:t>
            </a:r>
            <a:endParaRPr lang="en-US" dirty="0" smtClean="0"/>
          </a:p>
          <a:p>
            <a:pPr rtl="1"/>
            <a:r>
              <a:rPr lang="he-IL" dirty="0" smtClean="0"/>
              <a:t>מה קורה בשטח </a:t>
            </a:r>
            <a:endParaRPr lang="en-US" dirty="0" smtClean="0"/>
          </a:p>
          <a:p>
            <a:pPr rtl="1"/>
            <a:r>
              <a:rPr lang="he-IL" dirty="0" smtClean="0"/>
              <a:t>ראשית בעיות של אישורי אבחנה</a:t>
            </a:r>
            <a:endParaRPr lang="en-US" dirty="0" smtClean="0"/>
          </a:p>
          <a:p>
            <a:r>
              <a:rPr lang="he-IL" dirty="0" smtClean="0"/>
              <a:t>חלק מהמקומות מזרחה מערבה וכדומה הטיפול התרופתי עדין ציטוטק בלבד ולא מיפגין ציטוטק</a:t>
            </a:r>
            <a:endParaRPr lang="en-US" dirty="0"/>
          </a:p>
        </p:txBody>
      </p:sp>
      <p:pic>
        <p:nvPicPr>
          <p:cNvPr id="5122" name="Picture 2" descr="האיגוד הישראלי למיילדות וגינקולוגיה |"/>
          <p:cNvPicPr>
            <a:picLocks noChangeAspect="1" noChangeArrowheads="1"/>
          </p:cNvPicPr>
          <p:nvPr/>
        </p:nvPicPr>
        <p:blipFill>
          <a:blip r:embed="rId2" cstate="print"/>
          <a:srcRect/>
          <a:stretch>
            <a:fillRect/>
          </a:stretch>
        </p:blipFill>
        <p:spPr bwMode="auto">
          <a:xfrm>
            <a:off x="13104440" y="8126760"/>
            <a:ext cx="2160240" cy="2160240"/>
          </a:xfrm>
          <a:prstGeom prst="rect">
            <a:avLst/>
          </a:prstGeom>
          <a:noFill/>
        </p:spPr>
      </p:pic>
      <p:sp>
        <p:nvSpPr>
          <p:cNvPr id="5124" name="AutoShape 4" descr="של 71 – שנתי ה - הכינוס הארצי התלת האיגוד הישראלי למיילדות וגינקולוגיה"/>
          <p:cNvSpPr>
            <a:spLocks noChangeAspect="1" noChangeArrowheads="1"/>
          </p:cNvSpPr>
          <p:nvPr/>
        </p:nvSpPr>
        <p:spPr bwMode="auto">
          <a:xfrm>
            <a:off x="18067338"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he-IL"/>
          </a:p>
        </p:txBody>
      </p:sp>
      <p:sp>
        <p:nvSpPr>
          <p:cNvPr id="5126" name="AutoShape 6" descr="של 71 – שנתי ה - הכינוס הארצי התלת האיגוד הישראלי למיילדות וגינקולוגיה"/>
          <p:cNvSpPr>
            <a:spLocks noChangeAspect="1" noChangeArrowheads="1"/>
          </p:cNvSpPr>
          <p:nvPr/>
        </p:nvSpPr>
        <p:spPr bwMode="auto">
          <a:xfrm>
            <a:off x="18067338"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he-IL"/>
          </a:p>
        </p:txBody>
      </p:sp>
      <p:pic>
        <p:nvPicPr>
          <p:cNvPr id="5128" name="Picture 8" descr="דף הבית - החברה הישראלית לאורוגינקולוגיה ולריצפת האגן"/>
          <p:cNvPicPr>
            <a:picLocks noChangeAspect="1" noChangeArrowheads="1"/>
          </p:cNvPicPr>
          <p:nvPr/>
        </p:nvPicPr>
        <p:blipFill>
          <a:blip r:embed="rId3" cstate="print"/>
          <a:srcRect/>
          <a:stretch>
            <a:fillRect/>
          </a:stretch>
        </p:blipFill>
        <p:spPr bwMode="auto">
          <a:xfrm>
            <a:off x="13972990" y="0"/>
            <a:ext cx="4315010" cy="2767236"/>
          </a:xfrm>
          <a:prstGeom prst="rect">
            <a:avLst/>
          </a:prstGeom>
          <a:noFill/>
        </p:spPr>
      </p:pic>
      <p:pic>
        <p:nvPicPr>
          <p:cNvPr id="5130" name="Picture 10" descr="LUKE CHUEH : THE MISCARRIAGE"/>
          <p:cNvPicPr>
            <a:picLocks noChangeAspect="1" noChangeArrowheads="1"/>
          </p:cNvPicPr>
          <p:nvPr/>
        </p:nvPicPr>
        <p:blipFill>
          <a:blip r:embed="rId4" cstate="print"/>
          <a:srcRect/>
          <a:stretch>
            <a:fillRect/>
          </a:stretch>
        </p:blipFill>
        <p:spPr bwMode="auto">
          <a:xfrm>
            <a:off x="12816408" y="8372475"/>
            <a:ext cx="2390775" cy="1914525"/>
          </a:xfrm>
          <a:prstGeom prst="rect">
            <a:avLst/>
          </a:prstGeom>
          <a:noFill/>
        </p:spPr>
      </p:pic>
    </p:spTree>
    <p:extLst>
      <p:ext uri="{BB962C8B-B14F-4D97-AF65-F5344CB8AC3E}">
        <p14:creationId xmlns:p14="http://schemas.microsoft.com/office/powerpoint/2010/main" xmlns="" val="197690975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0FDECE27-3EEC-8EE1-534E-C0A1858621AB}"/>
              </a:ext>
            </a:extLst>
          </p:cNvPr>
          <p:cNvSpPr>
            <a:spLocks noGrp="1"/>
          </p:cNvSpPr>
          <p:nvPr>
            <p:ph type="title"/>
          </p:nvPr>
        </p:nvSpPr>
        <p:spPr>
          <a:xfrm>
            <a:off x="3887416" y="606996"/>
            <a:ext cx="7772400" cy="2520280"/>
          </a:xfrm>
        </p:spPr>
        <p:txBody>
          <a:bodyPr/>
          <a:lstStyle/>
          <a:p>
            <a:pPr algn="ctr"/>
            <a:r>
              <a:rPr lang="he-IL" dirty="0" smtClean="0"/>
              <a:t>מרכז בדרכך</a:t>
            </a:r>
            <a:br>
              <a:rPr lang="he-IL" dirty="0" smtClean="0"/>
            </a:br>
            <a:r>
              <a:rPr lang="he-IL" dirty="0" smtClean="0"/>
              <a:t>דר' דליה אדמון</a:t>
            </a:r>
            <a:r>
              <a:rPr lang="en-US" dirty="0" smtClean="0"/>
              <a:t/>
            </a:r>
            <a:br>
              <a:rPr lang="en-US" dirty="0" smtClean="0"/>
            </a:br>
            <a:r>
              <a:rPr lang="he-IL" dirty="0" smtClean="0"/>
              <a:t>המרכז הרפואי על שם שיבא </a:t>
            </a:r>
            <a:br>
              <a:rPr lang="he-IL" dirty="0" smtClean="0"/>
            </a:br>
            <a:endParaRPr lang="en-US" dirty="0"/>
          </a:p>
        </p:txBody>
      </p:sp>
      <p:sp>
        <p:nvSpPr>
          <p:cNvPr id="5" name="Text Placeholder 4">
            <a:extLst>
              <a:ext uri="{FF2B5EF4-FFF2-40B4-BE49-F238E27FC236}">
                <a16:creationId xmlns:a16="http://schemas.microsoft.com/office/drawing/2014/main" xmlns="" id="{9BE8DD4A-CD6D-A5F4-DA73-1A709B49DAB0}"/>
              </a:ext>
            </a:extLst>
          </p:cNvPr>
          <p:cNvSpPr>
            <a:spLocks noGrp="1"/>
          </p:cNvSpPr>
          <p:nvPr>
            <p:ph type="body" sz="half" idx="4294967295"/>
          </p:nvPr>
        </p:nvSpPr>
        <p:spPr>
          <a:xfrm>
            <a:off x="709613" y="3568345"/>
            <a:ext cx="8229600" cy="4691063"/>
          </a:xfrm>
        </p:spPr>
        <p:txBody>
          <a:bodyPr/>
          <a:lstStyle/>
          <a:p>
            <a:pPr rtl="1"/>
            <a:r>
              <a:rPr lang="he-IL" dirty="0" smtClean="0"/>
              <a:t>מעקבים אצל רופאים שונים</a:t>
            </a:r>
            <a:endParaRPr lang="en-US" dirty="0" smtClean="0"/>
          </a:p>
          <a:p>
            <a:pPr rtl="1"/>
            <a:r>
              <a:rPr lang="he-IL" dirty="0" smtClean="0"/>
              <a:t>הפניות מיותרות למיון בגלל "שארית" אבל לפני שניתן אכן להעריך זאת </a:t>
            </a:r>
            <a:endParaRPr lang="en-US" dirty="0" smtClean="0"/>
          </a:p>
          <a:p>
            <a:pPr rtl="1"/>
            <a:r>
              <a:rPr lang="he-IL" dirty="0" smtClean="0"/>
              <a:t>ועוד ועוד </a:t>
            </a:r>
            <a:endParaRPr lang="en-US" dirty="0" smtClean="0"/>
          </a:p>
          <a:p>
            <a:pPr rtl="1"/>
            <a:r>
              <a:rPr lang="en-US" dirty="0" smtClean="0"/>
              <a:t> </a:t>
            </a:r>
          </a:p>
          <a:p>
            <a:pPr rtl="1"/>
            <a:r>
              <a:rPr lang="he-IL" dirty="0" smtClean="0"/>
              <a:t>חשוב להזכיר רותם סלע ואחרות</a:t>
            </a:r>
            <a:endParaRPr lang="en-US" dirty="0" smtClean="0"/>
          </a:p>
          <a:p>
            <a:pPr>
              <a:buNone/>
            </a:pPr>
            <a:endParaRPr lang="en-US" dirty="0"/>
          </a:p>
        </p:txBody>
      </p:sp>
      <p:pic>
        <p:nvPicPr>
          <p:cNvPr id="5122" name="Picture 2" descr="האיגוד הישראלי למיילדות וגינקולוגיה |"/>
          <p:cNvPicPr>
            <a:picLocks noChangeAspect="1" noChangeArrowheads="1"/>
          </p:cNvPicPr>
          <p:nvPr/>
        </p:nvPicPr>
        <p:blipFill>
          <a:blip r:embed="rId2" cstate="print"/>
          <a:srcRect/>
          <a:stretch>
            <a:fillRect/>
          </a:stretch>
        </p:blipFill>
        <p:spPr bwMode="auto">
          <a:xfrm>
            <a:off x="13104440" y="8126760"/>
            <a:ext cx="2160240" cy="2160240"/>
          </a:xfrm>
          <a:prstGeom prst="rect">
            <a:avLst/>
          </a:prstGeom>
          <a:noFill/>
        </p:spPr>
      </p:pic>
      <p:sp>
        <p:nvSpPr>
          <p:cNvPr id="5124" name="AutoShape 4" descr="של 71 – שנתי ה - הכינוס הארצי התלת האיגוד הישראלי למיילדות וגינקולוגיה"/>
          <p:cNvSpPr>
            <a:spLocks noChangeAspect="1" noChangeArrowheads="1"/>
          </p:cNvSpPr>
          <p:nvPr/>
        </p:nvSpPr>
        <p:spPr bwMode="auto">
          <a:xfrm>
            <a:off x="18067338"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he-IL"/>
          </a:p>
        </p:txBody>
      </p:sp>
      <p:sp>
        <p:nvSpPr>
          <p:cNvPr id="5126" name="AutoShape 6" descr="של 71 – שנתי ה - הכינוס הארצי התלת האיגוד הישראלי למיילדות וגינקולוגיה"/>
          <p:cNvSpPr>
            <a:spLocks noChangeAspect="1" noChangeArrowheads="1"/>
          </p:cNvSpPr>
          <p:nvPr/>
        </p:nvSpPr>
        <p:spPr bwMode="auto">
          <a:xfrm>
            <a:off x="18067338"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he-IL"/>
          </a:p>
        </p:txBody>
      </p:sp>
      <p:pic>
        <p:nvPicPr>
          <p:cNvPr id="5128" name="Picture 8" descr="דף הבית - החברה הישראלית לאורוגינקולוגיה ולריצפת האגן"/>
          <p:cNvPicPr>
            <a:picLocks noChangeAspect="1" noChangeArrowheads="1"/>
          </p:cNvPicPr>
          <p:nvPr/>
        </p:nvPicPr>
        <p:blipFill>
          <a:blip r:embed="rId3" cstate="print"/>
          <a:srcRect/>
          <a:stretch>
            <a:fillRect/>
          </a:stretch>
        </p:blipFill>
        <p:spPr bwMode="auto">
          <a:xfrm>
            <a:off x="13972990" y="0"/>
            <a:ext cx="4315010" cy="2767236"/>
          </a:xfrm>
          <a:prstGeom prst="rect">
            <a:avLst/>
          </a:prstGeom>
          <a:noFill/>
        </p:spPr>
      </p:pic>
      <p:pic>
        <p:nvPicPr>
          <p:cNvPr id="5130" name="Picture 10" descr="LUKE CHUEH : THE MISCARRIAGE"/>
          <p:cNvPicPr>
            <a:picLocks noChangeAspect="1" noChangeArrowheads="1"/>
          </p:cNvPicPr>
          <p:nvPr/>
        </p:nvPicPr>
        <p:blipFill>
          <a:blip r:embed="rId4" cstate="print"/>
          <a:srcRect/>
          <a:stretch>
            <a:fillRect/>
          </a:stretch>
        </p:blipFill>
        <p:spPr bwMode="auto">
          <a:xfrm>
            <a:off x="12816408" y="8372475"/>
            <a:ext cx="2390775" cy="1914525"/>
          </a:xfrm>
          <a:prstGeom prst="rect">
            <a:avLst/>
          </a:prstGeom>
          <a:noFill/>
        </p:spPr>
      </p:pic>
    </p:spTree>
    <p:extLst>
      <p:ext uri="{BB962C8B-B14F-4D97-AF65-F5344CB8AC3E}">
        <p14:creationId xmlns:p14="http://schemas.microsoft.com/office/powerpoint/2010/main" xmlns="" val="197690975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0FDECE27-3EEC-8EE1-534E-C0A1858621AB}"/>
              </a:ext>
            </a:extLst>
          </p:cNvPr>
          <p:cNvSpPr>
            <a:spLocks noGrp="1"/>
          </p:cNvSpPr>
          <p:nvPr>
            <p:ph type="title"/>
          </p:nvPr>
        </p:nvSpPr>
        <p:spPr>
          <a:xfrm>
            <a:off x="3887416" y="606996"/>
            <a:ext cx="7772400" cy="2520280"/>
          </a:xfrm>
        </p:spPr>
        <p:txBody>
          <a:bodyPr/>
          <a:lstStyle/>
          <a:p>
            <a:pPr algn="ctr"/>
            <a:r>
              <a:rPr lang="he-IL" dirty="0" smtClean="0"/>
              <a:t>מרכז בדרכך</a:t>
            </a:r>
            <a:br>
              <a:rPr lang="he-IL" dirty="0" smtClean="0"/>
            </a:br>
            <a:endParaRPr lang="en-US" dirty="0"/>
          </a:p>
        </p:txBody>
      </p:sp>
      <p:pic>
        <p:nvPicPr>
          <p:cNvPr id="5122" name="Picture 2" descr="האיגוד הישראלי למיילדות וגינקולוגיה |"/>
          <p:cNvPicPr>
            <a:picLocks noChangeAspect="1" noChangeArrowheads="1"/>
          </p:cNvPicPr>
          <p:nvPr/>
        </p:nvPicPr>
        <p:blipFill>
          <a:blip r:embed="rId3" cstate="print"/>
          <a:srcRect/>
          <a:stretch>
            <a:fillRect/>
          </a:stretch>
        </p:blipFill>
        <p:spPr bwMode="auto">
          <a:xfrm>
            <a:off x="13104440" y="8126760"/>
            <a:ext cx="2160240" cy="2160240"/>
          </a:xfrm>
          <a:prstGeom prst="rect">
            <a:avLst/>
          </a:prstGeom>
          <a:noFill/>
        </p:spPr>
      </p:pic>
      <p:sp>
        <p:nvSpPr>
          <p:cNvPr id="5124" name="AutoShape 4" descr="של 71 – שנתי ה - הכינוס הארצי התלת האיגוד הישראלי למיילדות וגינקולוגיה"/>
          <p:cNvSpPr>
            <a:spLocks noChangeAspect="1" noChangeArrowheads="1"/>
          </p:cNvSpPr>
          <p:nvPr/>
        </p:nvSpPr>
        <p:spPr bwMode="auto">
          <a:xfrm>
            <a:off x="18067338"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he-IL"/>
          </a:p>
        </p:txBody>
      </p:sp>
      <p:sp>
        <p:nvSpPr>
          <p:cNvPr id="5126" name="AutoShape 6" descr="של 71 – שנתי ה - הכינוס הארצי התלת האיגוד הישראלי למיילדות וגינקולוגיה"/>
          <p:cNvSpPr>
            <a:spLocks noChangeAspect="1" noChangeArrowheads="1"/>
          </p:cNvSpPr>
          <p:nvPr/>
        </p:nvSpPr>
        <p:spPr bwMode="auto">
          <a:xfrm>
            <a:off x="18067338"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he-IL"/>
          </a:p>
        </p:txBody>
      </p:sp>
      <p:pic>
        <p:nvPicPr>
          <p:cNvPr id="5128" name="Picture 8" descr="דף הבית - החברה הישראלית לאורוגינקולוגיה ולריצפת האגן"/>
          <p:cNvPicPr>
            <a:picLocks noChangeAspect="1" noChangeArrowheads="1"/>
          </p:cNvPicPr>
          <p:nvPr/>
        </p:nvPicPr>
        <p:blipFill>
          <a:blip r:embed="rId4" cstate="print"/>
          <a:srcRect/>
          <a:stretch>
            <a:fillRect/>
          </a:stretch>
        </p:blipFill>
        <p:spPr bwMode="auto">
          <a:xfrm>
            <a:off x="13972990" y="0"/>
            <a:ext cx="4315010" cy="2767236"/>
          </a:xfrm>
          <a:prstGeom prst="rect">
            <a:avLst/>
          </a:prstGeom>
          <a:noFill/>
        </p:spPr>
      </p:pic>
      <p:pic>
        <p:nvPicPr>
          <p:cNvPr id="5130" name="Picture 10" descr="LUKE CHUEH : THE MISCARRIAGE"/>
          <p:cNvPicPr>
            <a:picLocks noChangeAspect="1" noChangeArrowheads="1"/>
          </p:cNvPicPr>
          <p:nvPr/>
        </p:nvPicPr>
        <p:blipFill>
          <a:blip r:embed="rId5" cstate="print"/>
          <a:srcRect/>
          <a:stretch>
            <a:fillRect/>
          </a:stretch>
        </p:blipFill>
        <p:spPr bwMode="auto">
          <a:xfrm>
            <a:off x="12816408" y="8372475"/>
            <a:ext cx="2390775" cy="1914525"/>
          </a:xfrm>
          <a:prstGeom prst="rect">
            <a:avLst/>
          </a:prstGeom>
          <a:noFill/>
        </p:spPr>
      </p:pic>
      <p:pic>
        <p:nvPicPr>
          <p:cNvPr id="87042" name="Picture 2" descr="תרופות לטיפול בסוכרת"/>
          <p:cNvPicPr>
            <a:picLocks noChangeAspect="1" noChangeArrowheads="1"/>
          </p:cNvPicPr>
          <p:nvPr/>
        </p:nvPicPr>
        <p:blipFill>
          <a:blip r:embed="rId6" cstate="print"/>
          <a:srcRect/>
          <a:stretch>
            <a:fillRect/>
          </a:stretch>
        </p:blipFill>
        <p:spPr bwMode="auto">
          <a:xfrm>
            <a:off x="12240344" y="2623220"/>
            <a:ext cx="5551715" cy="3024336"/>
          </a:xfrm>
          <a:prstGeom prst="rect">
            <a:avLst/>
          </a:prstGeom>
          <a:noFill/>
        </p:spPr>
      </p:pic>
      <p:pic>
        <p:nvPicPr>
          <p:cNvPr id="87044" name="Picture 4" descr="Black boxes' in Stanford Hospital operating rooms aid training and safety |  News Center | Stanford Medicine"/>
          <p:cNvPicPr>
            <a:picLocks noChangeAspect="1" noChangeArrowheads="1"/>
          </p:cNvPicPr>
          <p:nvPr/>
        </p:nvPicPr>
        <p:blipFill>
          <a:blip r:embed="rId7" cstate="print"/>
          <a:srcRect/>
          <a:stretch>
            <a:fillRect/>
          </a:stretch>
        </p:blipFill>
        <p:spPr bwMode="auto">
          <a:xfrm>
            <a:off x="1223120" y="1975148"/>
            <a:ext cx="5060423" cy="3372298"/>
          </a:xfrm>
          <a:prstGeom prst="rect">
            <a:avLst/>
          </a:prstGeom>
          <a:noFill/>
        </p:spPr>
      </p:pic>
      <p:sp>
        <p:nvSpPr>
          <p:cNvPr id="87046" name="AutoShape 6" descr="Items in the histology score. Related to Table 1. | Download Scientific  Diagram"/>
          <p:cNvSpPr>
            <a:spLocks noChangeAspect="1" noChangeArrowheads="1"/>
          </p:cNvSpPr>
          <p:nvPr/>
        </p:nvSpPr>
        <p:spPr bwMode="auto">
          <a:xfrm>
            <a:off x="18067338"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he-IL"/>
          </a:p>
        </p:txBody>
      </p:sp>
      <p:sp>
        <p:nvSpPr>
          <p:cNvPr id="87048" name="AutoShape 8" descr="Items in the histology score. Related to Table 1. | Download Scientific  Diagram"/>
          <p:cNvSpPr>
            <a:spLocks noChangeAspect="1" noChangeArrowheads="1"/>
          </p:cNvSpPr>
          <p:nvPr/>
        </p:nvSpPr>
        <p:spPr bwMode="auto">
          <a:xfrm>
            <a:off x="18067338"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he-IL"/>
          </a:p>
        </p:txBody>
      </p:sp>
      <p:sp>
        <p:nvSpPr>
          <p:cNvPr id="87050" name="AutoShape 10" descr="Items in the histology score. Related to Table 1."/>
          <p:cNvSpPr>
            <a:spLocks noChangeAspect="1" noChangeArrowheads="1"/>
          </p:cNvSpPr>
          <p:nvPr/>
        </p:nvSpPr>
        <p:spPr bwMode="auto">
          <a:xfrm>
            <a:off x="18067338"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he-IL"/>
          </a:p>
        </p:txBody>
      </p:sp>
      <p:sp>
        <p:nvSpPr>
          <p:cNvPr id="87052" name="AutoShape 12" descr="Items in the histology score. Related to Table 1."/>
          <p:cNvSpPr>
            <a:spLocks noChangeAspect="1" noChangeArrowheads="1"/>
          </p:cNvSpPr>
          <p:nvPr/>
        </p:nvSpPr>
        <p:spPr bwMode="auto">
          <a:xfrm>
            <a:off x="18067338"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he-IL"/>
          </a:p>
        </p:txBody>
      </p:sp>
      <p:sp>
        <p:nvSpPr>
          <p:cNvPr id="87054" name="AutoShape 14" descr="Items in the histology score. Related to Table 1."/>
          <p:cNvSpPr>
            <a:spLocks noChangeAspect="1" noChangeArrowheads="1"/>
          </p:cNvSpPr>
          <p:nvPr/>
        </p:nvSpPr>
        <p:spPr bwMode="auto">
          <a:xfrm>
            <a:off x="18067338"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he-IL"/>
          </a:p>
        </p:txBody>
      </p:sp>
      <p:sp>
        <p:nvSpPr>
          <p:cNvPr id="87056" name="AutoShape 16" descr="Items in the histology score. Related to Table 1."/>
          <p:cNvSpPr>
            <a:spLocks noChangeAspect="1" noChangeArrowheads="1"/>
          </p:cNvSpPr>
          <p:nvPr/>
        </p:nvSpPr>
        <p:spPr bwMode="auto">
          <a:xfrm>
            <a:off x="18067338"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he-IL"/>
          </a:p>
        </p:txBody>
      </p:sp>
      <p:pic>
        <p:nvPicPr>
          <p:cNvPr id="87060" name="Picture 20" descr="Pathology Outlines - Partial hydatidiform mole"/>
          <p:cNvPicPr>
            <a:picLocks noChangeAspect="1" noChangeArrowheads="1"/>
          </p:cNvPicPr>
          <p:nvPr/>
        </p:nvPicPr>
        <p:blipFill>
          <a:blip r:embed="rId8" cstate="print"/>
          <a:srcRect/>
          <a:stretch>
            <a:fillRect/>
          </a:stretch>
        </p:blipFill>
        <p:spPr bwMode="auto">
          <a:xfrm>
            <a:off x="6263680" y="5359524"/>
            <a:ext cx="5731362" cy="3797028"/>
          </a:xfrm>
          <a:prstGeom prst="rect">
            <a:avLst/>
          </a:prstGeom>
          <a:noFill/>
        </p:spPr>
      </p:pic>
      <p:pic>
        <p:nvPicPr>
          <p:cNvPr id="87062" name="Picture 22" descr="Follow along as our patients are on their Journey to Health"/>
          <p:cNvPicPr>
            <a:picLocks noChangeAspect="1" noChangeArrowheads="1"/>
          </p:cNvPicPr>
          <p:nvPr/>
        </p:nvPicPr>
        <p:blipFill>
          <a:blip r:embed="rId9" cstate="print"/>
          <a:srcRect/>
          <a:stretch>
            <a:fillRect/>
          </a:stretch>
        </p:blipFill>
        <p:spPr bwMode="auto">
          <a:xfrm>
            <a:off x="2663280" y="1543100"/>
            <a:ext cx="13681520" cy="8134288"/>
          </a:xfrm>
          <a:prstGeom prst="rect">
            <a:avLst/>
          </a:prstGeom>
          <a:noFill/>
        </p:spPr>
      </p:pic>
      <p:pic>
        <p:nvPicPr>
          <p:cNvPr id="87064" name="Picture 24" descr="2,000+ Free Smiley &amp; Emoji Images - Pixabay"/>
          <p:cNvPicPr>
            <a:picLocks noChangeAspect="1" noChangeArrowheads="1"/>
          </p:cNvPicPr>
          <p:nvPr/>
        </p:nvPicPr>
        <p:blipFill>
          <a:blip r:embed="rId10" cstate="print"/>
          <a:srcRect/>
          <a:stretch>
            <a:fillRect/>
          </a:stretch>
        </p:blipFill>
        <p:spPr bwMode="auto">
          <a:xfrm>
            <a:off x="4895528" y="3775348"/>
            <a:ext cx="1723219" cy="1293366"/>
          </a:xfrm>
          <a:prstGeom prst="rect">
            <a:avLst/>
          </a:prstGeom>
          <a:noFill/>
        </p:spPr>
      </p:pic>
      <p:sp>
        <p:nvSpPr>
          <p:cNvPr id="87066" name="AutoShape 26" descr="Emotions With Smiles Stock Illustration - Download Image Now -  Anthropomorphic Smiley Face, Icon, Smiling - iStock"/>
          <p:cNvSpPr>
            <a:spLocks noChangeAspect="1" noChangeArrowheads="1"/>
          </p:cNvSpPr>
          <p:nvPr/>
        </p:nvSpPr>
        <p:spPr bwMode="auto">
          <a:xfrm>
            <a:off x="18067338"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he-IL"/>
          </a:p>
        </p:txBody>
      </p:sp>
      <p:sp>
        <p:nvSpPr>
          <p:cNvPr id="87068" name="AutoShape 28" descr="Emotions With Smiles Stock Illustration - Download Image Now -  Anthropomorphic Smiley Face, Icon, Smiling - iStock"/>
          <p:cNvSpPr>
            <a:spLocks noChangeAspect="1" noChangeArrowheads="1"/>
          </p:cNvSpPr>
          <p:nvPr/>
        </p:nvSpPr>
        <p:spPr bwMode="auto">
          <a:xfrm>
            <a:off x="18067338"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he-IL"/>
          </a:p>
        </p:txBody>
      </p:sp>
      <p:pic>
        <p:nvPicPr>
          <p:cNvPr id="87070" name="Picture 30" descr="Emotions With Smiles Stock Illustration - Download Image Now -  Anthropomorphic Smiley Face, Icon, Smiling - iStock"/>
          <p:cNvPicPr>
            <a:picLocks noChangeAspect="1" noChangeArrowheads="1"/>
          </p:cNvPicPr>
          <p:nvPr/>
        </p:nvPicPr>
        <p:blipFill>
          <a:blip r:embed="rId11" cstate="print"/>
          <a:srcRect/>
          <a:stretch>
            <a:fillRect/>
          </a:stretch>
        </p:blipFill>
        <p:spPr bwMode="auto">
          <a:xfrm>
            <a:off x="6767736" y="3487316"/>
            <a:ext cx="5829300" cy="3886201"/>
          </a:xfrm>
          <a:prstGeom prst="rect">
            <a:avLst/>
          </a:prstGeom>
          <a:noFill/>
        </p:spPr>
      </p:pic>
      <p:pic>
        <p:nvPicPr>
          <p:cNvPr id="87072" name="Picture 32" descr="Sad smiley emoticon Stock Vector Image &amp; Art - Alamy"/>
          <p:cNvPicPr>
            <a:picLocks noChangeAspect="1" noChangeArrowheads="1"/>
          </p:cNvPicPr>
          <p:nvPr/>
        </p:nvPicPr>
        <p:blipFill>
          <a:blip r:embed="rId12" cstate="print"/>
          <a:srcRect/>
          <a:stretch>
            <a:fillRect/>
          </a:stretch>
        </p:blipFill>
        <p:spPr bwMode="auto">
          <a:xfrm>
            <a:off x="13536488" y="4351412"/>
            <a:ext cx="1616295" cy="1728192"/>
          </a:xfrm>
          <a:prstGeom prst="rect">
            <a:avLst/>
          </a:prstGeom>
          <a:noFill/>
        </p:spPr>
      </p:pic>
    </p:spTree>
    <p:extLst>
      <p:ext uri="{BB962C8B-B14F-4D97-AF65-F5344CB8AC3E}">
        <p14:creationId xmlns:p14="http://schemas.microsoft.com/office/powerpoint/2010/main" xmlns="" val="1976909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7062"/>
                                        </p:tgtEl>
                                        <p:attrNameLst>
                                          <p:attrName>style.visibility</p:attrName>
                                        </p:attrNameLst>
                                      </p:cBhvr>
                                      <p:to>
                                        <p:strVal val="visible"/>
                                      </p:to>
                                    </p:set>
                                    <p:anim calcmode="lin" valueType="num">
                                      <p:cBhvr additive="base">
                                        <p:cTn id="7" dur="500" fill="hold"/>
                                        <p:tgtEl>
                                          <p:spTgt spid="87062"/>
                                        </p:tgtEl>
                                        <p:attrNameLst>
                                          <p:attrName>ppt_x</p:attrName>
                                        </p:attrNameLst>
                                      </p:cBhvr>
                                      <p:tavLst>
                                        <p:tav tm="0">
                                          <p:val>
                                            <p:strVal val="#ppt_x"/>
                                          </p:val>
                                        </p:tav>
                                        <p:tav tm="100000">
                                          <p:val>
                                            <p:strVal val="#ppt_x"/>
                                          </p:val>
                                        </p:tav>
                                      </p:tavLst>
                                    </p:anim>
                                    <p:anim calcmode="lin" valueType="num">
                                      <p:cBhvr additive="base">
                                        <p:cTn id="8" dur="500" fill="hold"/>
                                        <p:tgtEl>
                                          <p:spTgt spid="8706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7064"/>
                                        </p:tgtEl>
                                        <p:attrNameLst>
                                          <p:attrName>style.visibility</p:attrName>
                                        </p:attrNameLst>
                                      </p:cBhvr>
                                      <p:to>
                                        <p:strVal val="visible"/>
                                      </p:to>
                                    </p:set>
                                    <p:anim calcmode="lin" valueType="num">
                                      <p:cBhvr additive="base">
                                        <p:cTn id="13" dur="500" fill="hold"/>
                                        <p:tgtEl>
                                          <p:spTgt spid="87064"/>
                                        </p:tgtEl>
                                        <p:attrNameLst>
                                          <p:attrName>ppt_x</p:attrName>
                                        </p:attrNameLst>
                                      </p:cBhvr>
                                      <p:tavLst>
                                        <p:tav tm="0">
                                          <p:val>
                                            <p:strVal val="#ppt_x"/>
                                          </p:val>
                                        </p:tav>
                                        <p:tav tm="100000">
                                          <p:val>
                                            <p:strVal val="#ppt_x"/>
                                          </p:val>
                                        </p:tav>
                                      </p:tavLst>
                                    </p:anim>
                                    <p:anim calcmode="lin" valueType="num">
                                      <p:cBhvr additive="base">
                                        <p:cTn id="14" dur="500" fill="hold"/>
                                        <p:tgtEl>
                                          <p:spTgt spid="8706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7072"/>
                                        </p:tgtEl>
                                        <p:attrNameLst>
                                          <p:attrName>style.visibility</p:attrName>
                                        </p:attrNameLst>
                                      </p:cBhvr>
                                      <p:to>
                                        <p:strVal val="visible"/>
                                      </p:to>
                                    </p:set>
                                    <p:anim calcmode="lin" valueType="num">
                                      <p:cBhvr additive="base">
                                        <p:cTn id="19" dur="500" fill="hold"/>
                                        <p:tgtEl>
                                          <p:spTgt spid="87072"/>
                                        </p:tgtEl>
                                        <p:attrNameLst>
                                          <p:attrName>ppt_x</p:attrName>
                                        </p:attrNameLst>
                                      </p:cBhvr>
                                      <p:tavLst>
                                        <p:tav tm="0">
                                          <p:val>
                                            <p:strVal val="#ppt_x"/>
                                          </p:val>
                                        </p:tav>
                                        <p:tav tm="100000">
                                          <p:val>
                                            <p:strVal val="#ppt_x"/>
                                          </p:val>
                                        </p:tav>
                                      </p:tavLst>
                                    </p:anim>
                                    <p:anim calcmode="lin" valueType="num">
                                      <p:cBhvr additive="base">
                                        <p:cTn id="20" dur="500" fill="hold"/>
                                        <p:tgtEl>
                                          <p:spTgt spid="8707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87070"/>
                                        </p:tgtEl>
                                        <p:attrNameLst>
                                          <p:attrName>style.visibility</p:attrName>
                                        </p:attrNameLst>
                                      </p:cBhvr>
                                      <p:to>
                                        <p:strVal val="visible"/>
                                      </p:to>
                                    </p:set>
                                    <p:anim calcmode="lin" valueType="num">
                                      <p:cBhvr additive="base">
                                        <p:cTn id="25" dur="500" fill="hold"/>
                                        <p:tgtEl>
                                          <p:spTgt spid="87070"/>
                                        </p:tgtEl>
                                        <p:attrNameLst>
                                          <p:attrName>ppt_x</p:attrName>
                                        </p:attrNameLst>
                                      </p:cBhvr>
                                      <p:tavLst>
                                        <p:tav tm="0">
                                          <p:val>
                                            <p:strVal val="#ppt_x"/>
                                          </p:val>
                                        </p:tav>
                                        <p:tav tm="100000">
                                          <p:val>
                                            <p:strVal val="#ppt_x"/>
                                          </p:val>
                                        </p:tav>
                                      </p:tavLst>
                                    </p:anim>
                                    <p:anim calcmode="lin" valueType="num">
                                      <p:cBhvr additive="base">
                                        <p:cTn id="26" dur="500" fill="hold"/>
                                        <p:tgtEl>
                                          <p:spTgt spid="8707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0FDECE27-3EEC-8EE1-534E-C0A1858621AB}"/>
              </a:ext>
            </a:extLst>
          </p:cNvPr>
          <p:cNvSpPr>
            <a:spLocks noGrp="1"/>
          </p:cNvSpPr>
          <p:nvPr>
            <p:ph type="title"/>
          </p:nvPr>
        </p:nvSpPr>
        <p:spPr>
          <a:xfrm>
            <a:off x="3887416" y="606996"/>
            <a:ext cx="7772400" cy="2520280"/>
          </a:xfrm>
        </p:spPr>
        <p:txBody>
          <a:bodyPr/>
          <a:lstStyle/>
          <a:p>
            <a:pPr algn="ctr"/>
            <a:r>
              <a:rPr lang="he-IL" dirty="0" smtClean="0"/>
              <a:t>מרכז בדרכך</a:t>
            </a:r>
            <a:br>
              <a:rPr lang="he-IL" dirty="0" smtClean="0"/>
            </a:br>
            <a:r>
              <a:rPr lang="he-IL" dirty="0" smtClean="0"/>
              <a:t>דר' דליה אדמון</a:t>
            </a:r>
            <a:r>
              <a:rPr lang="en-US" dirty="0" smtClean="0"/>
              <a:t/>
            </a:r>
            <a:br>
              <a:rPr lang="en-US" dirty="0" smtClean="0"/>
            </a:br>
            <a:r>
              <a:rPr lang="he-IL" dirty="0" smtClean="0"/>
              <a:t>המרכז הרפואי על שם שיבא </a:t>
            </a:r>
            <a:br>
              <a:rPr lang="he-IL" dirty="0" smtClean="0"/>
            </a:br>
            <a:endParaRPr lang="en-US" dirty="0"/>
          </a:p>
        </p:txBody>
      </p:sp>
      <p:sp>
        <p:nvSpPr>
          <p:cNvPr id="5" name="Text Placeholder 4">
            <a:extLst>
              <a:ext uri="{FF2B5EF4-FFF2-40B4-BE49-F238E27FC236}">
                <a16:creationId xmlns:a16="http://schemas.microsoft.com/office/drawing/2014/main" xmlns="" id="{9BE8DD4A-CD6D-A5F4-DA73-1A709B49DAB0}"/>
              </a:ext>
            </a:extLst>
          </p:cNvPr>
          <p:cNvSpPr>
            <a:spLocks noGrp="1"/>
          </p:cNvSpPr>
          <p:nvPr>
            <p:ph type="body" sz="half" idx="4294967295"/>
          </p:nvPr>
        </p:nvSpPr>
        <p:spPr>
          <a:xfrm>
            <a:off x="709613" y="3568345"/>
            <a:ext cx="8229600" cy="4691063"/>
          </a:xfrm>
        </p:spPr>
        <p:txBody>
          <a:bodyPr/>
          <a:lstStyle/>
          <a:p>
            <a:pPr>
              <a:buNone/>
            </a:pPr>
            <a:endParaRPr lang="en-US" dirty="0"/>
          </a:p>
        </p:txBody>
      </p:sp>
      <p:pic>
        <p:nvPicPr>
          <p:cNvPr id="5122" name="Picture 2" descr="האיגוד הישראלי למיילדות וגינקולוגיה |"/>
          <p:cNvPicPr>
            <a:picLocks noChangeAspect="1" noChangeArrowheads="1"/>
          </p:cNvPicPr>
          <p:nvPr/>
        </p:nvPicPr>
        <p:blipFill>
          <a:blip r:embed="rId2" cstate="print"/>
          <a:srcRect/>
          <a:stretch>
            <a:fillRect/>
          </a:stretch>
        </p:blipFill>
        <p:spPr bwMode="auto">
          <a:xfrm>
            <a:off x="13104440" y="8126760"/>
            <a:ext cx="2160240" cy="2160240"/>
          </a:xfrm>
          <a:prstGeom prst="rect">
            <a:avLst/>
          </a:prstGeom>
          <a:noFill/>
        </p:spPr>
      </p:pic>
      <p:sp>
        <p:nvSpPr>
          <p:cNvPr id="5124" name="AutoShape 4" descr="של 71 – שנתי ה - הכינוס הארצי התלת האיגוד הישראלי למיילדות וגינקולוגיה"/>
          <p:cNvSpPr>
            <a:spLocks noChangeAspect="1" noChangeArrowheads="1"/>
          </p:cNvSpPr>
          <p:nvPr/>
        </p:nvSpPr>
        <p:spPr bwMode="auto">
          <a:xfrm>
            <a:off x="18067338"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he-IL"/>
          </a:p>
        </p:txBody>
      </p:sp>
      <p:sp>
        <p:nvSpPr>
          <p:cNvPr id="5126" name="AutoShape 6" descr="של 71 – שנתי ה - הכינוס הארצי התלת האיגוד הישראלי למיילדות וגינקולוגיה"/>
          <p:cNvSpPr>
            <a:spLocks noChangeAspect="1" noChangeArrowheads="1"/>
          </p:cNvSpPr>
          <p:nvPr/>
        </p:nvSpPr>
        <p:spPr bwMode="auto">
          <a:xfrm>
            <a:off x="18067338"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he-IL"/>
          </a:p>
        </p:txBody>
      </p:sp>
      <p:pic>
        <p:nvPicPr>
          <p:cNvPr id="5128" name="Picture 8" descr="דף הבית - החברה הישראלית לאורוגינקולוגיה ולריצפת האגן"/>
          <p:cNvPicPr>
            <a:picLocks noChangeAspect="1" noChangeArrowheads="1"/>
          </p:cNvPicPr>
          <p:nvPr/>
        </p:nvPicPr>
        <p:blipFill>
          <a:blip r:embed="rId3" cstate="print"/>
          <a:srcRect/>
          <a:stretch>
            <a:fillRect/>
          </a:stretch>
        </p:blipFill>
        <p:spPr bwMode="auto">
          <a:xfrm>
            <a:off x="13972990" y="0"/>
            <a:ext cx="4315010" cy="2767236"/>
          </a:xfrm>
          <a:prstGeom prst="rect">
            <a:avLst/>
          </a:prstGeom>
          <a:noFill/>
        </p:spPr>
      </p:pic>
      <p:pic>
        <p:nvPicPr>
          <p:cNvPr id="5130" name="Picture 10" descr="LUKE CHUEH : THE MISCARRIAGE"/>
          <p:cNvPicPr>
            <a:picLocks noChangeAspect="1" noChangeArrowheads="1"/>
          </p:cNvPicPr>
          <p:nvPr/>
        </p:nvPicPr>
        <p:blipFill>
          <a:blip r:embed="rId4" cstate="print"/>
          <a:srcRect/>
          <a:stretch>
            <a:fillRect/>
          </a:stretch>
        </p:blipFill>
        <p:spPr bwMode="auto">
          <a:xfrm>
            <a:off x="12816408" y="8372475"/>
            <a:ext cx="2390775" cy="1914525"/>
          </a:xfrm>
          <a:prstGeom prst="rect">
            <a:avLst/>
          </a:prstGeom>
          <a:noFill/>
        </p:spPr>
      </p:pic>
    </p:spTree>
    <p:extLst>
      <p:ext uri="{BB962C8B-B14F-4D97-AF65-F5344CB8AC3E}">
        <p14:creationId xmlns:p14="http://schemas.microsoft.com/office/powerpoint/2010/main" xmlns="" val="197690975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Title 1"/>
          <p:cNvSpPr>
            <a:spLocks noGrp="1"/>
          </p:cNvSpPr>
          <p:nvPr>
            <p:ph type="title"/>
          </p:nvPr>
        </p:nvSpPr>
        <p:spPr/>
        <p:txBody>
          <a:bodyPr/>
          <a:lstStyle/>
          <a:p>
            <a:pPr eaLnBrk="1" hangingPunct="1"/>
            <a:endParaRPr lang="he-IL" smtClean="0"/>
          </a:p>
        </p:txBody>
      </p:sp>
      <p:pic>
        <p:nvPicPr>
          <p:cNvPr id="101379" name="Content Placeholder 4" descr="Screen-Shot-2017-11-06-at-11.38.38.png"/>
          <p:cNvPicPr>
            <a:picLocks noGrp="1" noChangeAspect="1"/>
          </p:cNvPicPr>
          <p:nvPr>
            <p:ph idx="1"/>
          </p:nvPr>
        </p:nvPicPr>
        <p:blipFill>
          <a:blip r:embed="rId2" cstate="print"/>
          <a:srcRect/>
          <a:stretch>
            <a:fillRect/>
          </a:stretch>
        </p:blipFill>
        <p:spPr>
          <a:xfrm>
            <a:off x="5111750" y="283370"/>
            <a:ext cx="7251700" cy="3024188"/>
          </a:xfrm>
        </p:spPr>
      </p:pic>
      <p:pic>
        <p:nvPicPr>
          <p:cNvPr id="101380" name="Picture 5" descr="miscarriage.png"/>
          <p:cNvPicPr>
            <a:picLocks noChangeAspect="1"/>
          </p:cNvPicPr>
          <p:nvPr/>
        </p:nvPicPr>
        <p:blipFill>
          <a:blip r:embed="rId3" cstate="print"/>
          <a:srcRect/>
          <a:stretch>
            <a:fillRect/>
          </a:stretch>
        </p:blipFill>
        <p:spPr bwMode="auto">
          <a:xfrm>
            <a:off x="10728327" y="3955258"/>
            <a:ext cx="6416674" cy="2917031"/>
          </a:xfrm>
          <a:prstGeom prst="rect">
            <a:avLst/>
          </a:prstGeom>
          <a:noFill/>
          <a:ln w="9525">
            <a:noFill/>
            <a:miter lim="800000"/>
            <a:headEnd/>
            <a:tailEnd/>
          </a:ln>
        </p:spPr>
      </p:pic>
      <p:pic>
        <p:nvPicPr>
          <p:cNvPr id="101381" name="Picture 6" descr="miscarriage-association-logo.png"/>
          <p:cNvPicPr>
            <a:picLocks noChangeAspect="1"/>
          </p:cNvPicPr>
          <p:nvPr/>
        </p:nvPicPr>
        <p:blipFill>
          <a:blip r:embed="rId4" cstate="print"/>
          <a:srcRect/>
          <a:stretch>
            <a:fillRect/>
          </a:stretch>
        </p:blipFill>
        <p:spPr bwMode="auto">
          <a:xfrm>
            <a:off x="1" y="3414713"/>
            <a:ext cx="10052050" cy="3457575"/>
          </a:xfrm>
          <a:prstGeom prst="rect">
            <a:avLst/>
          </a:prstGeom>
          <a:noFill/>
          <a:ln w="9525">
            <a:noFill/>
            <a:miter lim="800000"/>
            <a:headEnd/>
            <a:tailEnd/>
          </a:ln>
        </p:spPr>
      </p:pic>
      <p:pic>
        <p:nvPicPr>
          <p:cNvPr id="101382" name="Picture 7" descr="parents and child.jpg"/>
          <p:cNvPicPr>
            <a:picLocks noChangeAspect="1"/>
          </p:cNvPicPr>
          <p:nvPr/>
        </p:nvPicPr>
        <p:blipFill>
          <a:blip r:embed="rId5" cstate="print"/>
          <a:srcRect/>
          <a:stretch>
            <a:fillRect/>
          </a:stretch>
        </p:blipFill>
        <p:spPr bwMode="auto">
          <a:xfrm>
            <a:off x="7127877" y="6762751"/>
            <a:ext cx="4324350" cy="31861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descr="Early Pregnancy Assessment Unit – Obstetrics and Gynecology ..."/>
          <p:cNvPicPr>
            <a:picLocks noChangeAspect="1" noChangeArrowheads="1"/>
          </p:cNvPicPr>
          <p:nvPr/>
        </p:nvPicPr>
        <p:blipFill>
          <a:blip r:embed="rId2" cstate="print"/>
          <a:srcRect/>
          <a:stretch>
            <a:fillRect/>
          </a:stretch>
        </p:blipFill>
        <p:spPr bwMode="auto">
          <a:xfrm>
            <a:off x="791072" y="4927476"/>
            <a:ext cx="6356648" cy="4767486"/>
          </a:xfrm>
          <a:prstGeom prst="rect">
            <a:avLst/>
          </a:prstGeom>
          <a:noFill/>
        </p:spPr>
      </p:pic>
      <p:pic>
        <p:nvPicPr>
          <p:cNvPr id="55300" name="Picture 4" descr="Pregnancy Assessment Centre now open | Mater Mothers"/>
          <p:cNvPicPr>
            <a:picLocks noChangeAspect="1" noChangeArrowheads="1"/>
          </p:cNvPicPr>
          <p:nvPr/>
        </p:nvPicPr>
        <p:blipFill>
          <a:blip r:embed="rId3" cstate="print"/>
          <a:srcRect/>
          <a:stretch>
            <a:fillRect/>
          </a:stretch>
        </p:blipFill>
        <p:spPr bwMode="auto">
          <a:xfrm>
            <a:off x="9010651" y="3328986"/>
            <a:ext cx="9277350" cy="6958014"/>
          </a:xfrm>
          <a:prstGeom prst="rect">
            <a:avLst/>
          </a:prstGeom>
          <a:noFill/>
        </p:spPr>
      </p:pic>
      <p:pic>
        <p:nvPicPr>
          <p:cNvPr id="55302" name="Picture 6" descr="https://www.aepu.org.uk/wp-content/uploads/2020/02/Web-banner-AEPU-2020-1024x244.jpg"/>
          <p:cNvPicPr>
            <a:picLocks noChangeAspect="1" noChangeArrowheads="1"/>
          </p:cNvPicPr>
          <p:nvPr/>
        </p:nvPicPr>
        <p:blipFill>
          <a:blip r:embed="rId4" cstate="print"/>
          <a:srcRect/>
          <a:stretch>
            <a:fillRect/>
          </a:stretch>
        </p:blipFill>
        <p:spPr bwMode="auto">
          <a:xfrm>
            <a:off x="935088" y="282960"/>
            <a:ext cx="16338848" cy="2919932"/>
          </a:xfrm>
          <a:prstGeom prst="rect">
            <a:avLst/>
          </a:prstGeom>
          <a:noFill/>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0FDECE27-3EEC-8EE1-534E-C0A1858621AB}"/>
              </a:ext>
            </a:extLst>
          </p:cNvPr>
          <p:cNvSpPr>
            <a:spLocks noGrp="1"/>
          </p:cNvSpPr>
          <p:nvPr>
            <p:ph type="title"/>
          </p:nvPr>
        </p:nvSpPr>
        <p:spPr>
          <a:xfrm>
            <a:off x="3887416" y="606996"/>
            <a:ext cx="7772400" cy="2520280"/>
          </a:xfrm>
        </p:spPr>
        <p:txBody>
          <a:bodyPr/>
          <a:lstStyle/>
          <a:p>
            <a:pPr algn="ctr"/>
            <a:r>
              <a:rPr lang="he-IL" dirty="0" smtClean="0"/>
              <a:t>מרכז בדרכך</a:t>
            </a:r>
            <a:br>
              <a:rPr lang="he-IL" dirty="0" smtClean="0"/>
            </a:br>
            <a:r>
              <a:rPr lang="he-IL" dirty="0" smtClean="0"/>
              <a:t>דר' דליה אדמון</a:t>
            </a:r>
            <a:r>
              <a:rPr lang="en-US" dirty="0" smtClean="0"/>
              <a:t/>
            </a:r>
            <a:br>
              <a:rPr lang="en-US" dirty="0" smtClean="0"/>
            </a:br>
            <a:r>
              <a:rPr lang="he-IL" dirty="0" smtClean="0"/>
              <a:t>המרכז הרפואי על שם שיבא </a:t>
            </a:r>
            <a:br>
              <a:rPr lang="he-IL" dirty="0" smtClean="0"/>
            </a:br>
            <a:endParaRPr lang="en-US" dirty="0"/>
          </a:p>
        </p:txBody>
      </p:sp>
      <p:sp>
        <p:nvSpPr>
          <p:cNvPr id="5" name="Text Placeholder 4">
            <a:extLst>
              <a:ext uri="{FF2B5EF4-FFF2-40B4-BE49-F238E27FC236}">
                <a16:creationId xmlns:a16="http://schemas.microsoft.com/office/drawing/2014/main" xmlns="" id="{9BE8DD4A-CD6D-A5F4-DA73-1A709B49DAB0}"/>
              </a:ext>
            </a:extLst>
          </p:cNvPr>
          <p:cNvSpPr>
            <a:spLocks noGrp="1"/>
          </p:cNvSpPr>
          <p:nvPr>
            <p:ph type="body" sz="half" idx="4294967295"/>
          </p:nvPr>
        </p:nvSpPr>
        <p:spPr>
          <a:xfrm>
            <a:off x="709613" y="3568345"/>
            <a:ext cx="8229600" cy="4691063"/>
          </a:xfrm>
        </p:spPr>
        <p:txBody>
          <a:bodyPr/>
          <a:lstStyle/>
          <a:p>
            <a:pPr>
              <a:buNone/>
            </a:pPr>
            <a:endParaRPr lang="en-US" dirty="0"/>
          </a:p>
        </p:txBody>
      </p:sp>
      <p:pic>
        <p:nvPicPr>
          <p:cNvPr id="5122" name="Picture 2" descr="האיגוד הישראלי למיילדות וגינקולוגיה |"/>
          <p:cNvPicPr>
            <a:picLocks noChangeAspect="1" noChangeArrowheads="1"/>
          </p:cNvPicPr>
          <p:nvPr/>
        </p:nvPicPr>
        <p:blipFill>
          <a:blip r:embed="rId2" cstate="print"/>
          <a:srcRect/>
          <a:stretch>
            <a:fillRect/>
          </a:stretch>
        </p:blipFill>
        <p:spPr bwMode="auto">
          <a:xfrm>
            <a:off x="13104440" y="8126760"/>
            <a:ext cx="2160240" cy="2160240"/>
          </a:xfrm>
          <a:prstGeom prst="rect">
            <a:avLst/>
          </a:prstGeom>
          <a:noFill/>
        </p:spPr>
      </p:pic>
      <p:sp>
        <p:nvSpPr>
          <p:cNvPr id="5124" name="AutoShape 4" descr="של 71 – שנתי ה - הכינוס הארצי התלת האיגוד הישראלי למיילדות וגינקולוגיה"/>
          <p:cNvSpPr>
            <a:spLocks noChangeAspect="1" noChangeArrowheads="1"/>
          </p:cNvSpPr>
          <p:nvPr/>
        </p:nvSpPr>
        <p:spPr bwMode="auto">
          <a:xfrm>
            <a:off x="18067338"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he-IL"/>
          </a:p>
        </p:txBody>
      </p:sp>
      <p:sp>
        <p:nvSpPr>
          <p:cNvPr id="5126" name="AutoShape 6" descr="של 71 – שנתי ה - הכינוס הארצי התלת האיגוד הישראלי למיילדות וגינקולוגיה"/>
          <p:cNvSpPr>
            <a:spLocks noChangeAspect="1" noChangeArrowheads="1"/>
          </p:cNvSpPr>
          <p:nvPr/>
        </p:nvSpPr>
        <p:spPr bwMode="auto">
          <a:xfrm>
            <a:off x="18067338"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he-IL"/>
          </a:p>
        </p:txBody>
      </p:sp>
      <p:pic>
        <p:nvPicPr>
          <p:cNvPr id="5128" name="Picture 8" descr="דף הבית - החברה הישראלית לאורוגינקולוגיה ולריצפת האגן"/>
          <p:cNvPicPr>
            <a:picLocks noChangeAspect="1" noChangeArrowheads="1"/>
          </p:cNvPicPr>
          <p:nvPr/>
        </p:nvPicPr>
        <p:blipFill>
          <a:blip r:embed="rId3" cstate="print"/>
          <a:srcRect/>
          <a:stretch>
            <a:fillRect/>
          </a:stretch>
        </p:blipFill>
        <p:spPr bwMode="auto">
          <a:xfrm>
            <a:off x="13972990" y="0"/>
            <a:ext cx="4315010" cy="2767236"/>
          </a:xfrm>
          <a:prstGeom prst="rect">
            <a:avLst/>
          </a:prstGeom>
          <a:noFill/>
        </p:spPr>
      </p:pic>
      <p:pic>
        <p:nvPicPr>
          <p:cNvPr id="5130" name="Picture 10" descr="LUKE CHUEH : THE MISCARRIAGE"/>
          <p:cNvPicPr>
            <a:picLocks noChangeAspect="1" noChangeArrowheads="1"/>
          </p:cNvPicPr>
          <p:nvPr/>
        </p:nvPicPr>
        <p:blipFill>
          <a:blip r:embed="rId4" cstate="print"/>
          <a:srcRect/>
          <a:stretch>
            <a:fillRect/>
          </a:stretch>
        </p:blipFill>
        <p:spPr bwMode="auto">
          <a:xfrm>
            <a:off x="12816408" y="8372475"/>
            <a:ext cx="2390775" cy="1914525"/>
          </a:xfrm>
          <a:prstGeom prst="rect">
            <a:avLst/>
          </a:prstGeom>
          <a:noFill/>
        </p:spPr>
      </p:pic>
      <p:pic>
        <p:nvPicPr>
          <p:cNvPr id="40962" name="Picture 2" descr="Main Website Banner"/>
          <p:cNvPicPr>
            <a:picLocks noChangeAspect="1" noChangeArrowheads="1"/>
          </p:cNvPicPr>
          <p:nvPr/>
        </p:nvPicPr>
        <p:blipFill>
          <a:blip r:embed="rId5" cstate="print"/>
          <a:srcRect/>
          <a:stretch>
            <a:fillRect/>
          </a:stretch>
        </p:blipFill>
        <p:spPr bwMode="auto">
          <a:xfrm>
            <a:off x="431032" y="3199284"/>
            <a:ext cx="5467958" cy="1566342"/>
          </a:xfrm>
          <a:prstGeom prst="rect">
            <a:avLst/>
          </a:prstGeom>
          <a:noFill/>
        </p:spPr>
      </p:pic>
      <p:sp>
        <p:nvSpPr>
          <p:cNvPr id="10" name="Rectangle 9"/>
          <p:cNvSpPr/>
          <p:nvPr/>
        </p:nvSpPr>
        <p:spPr>
          <a:xfrm>
            <a:off x="9144000" y="2983261"/>
            <a:ext cx="9144000" cy="2585323"/>
          </a:xfrm>
          <a:prstGeom prst="rect">
            <a:avLst/>
          </a:prstGeom>
        </p:spPr>
        <p:txBody>
          <a:bodyPr wrap="square">
            <a:spAutoFit/>
          </a:bodyPr>
          <a:lstStyle/>
          <a:p>
            <a:pPr algn="ctr"/>
            <a:r>
              <a:rPr lang="en-US" dirty="0" smtClean="0">
                <a:solidFill>
                  <a:srgbClr val="395985"/>
                </a:solidFill>
                <a:latin typeface="Russo One"/>
              </a:rPr>
              <a:t>3rd Global Experts Meet on</a:t>
            </a:r>
            <a:br>
              <a:rPr lang="en-US" dirty="0" smtClean="0">
                <a:solidFill>
                  <a:srgbClr val="395985"/>
                </a:solidFill>
                <a:latin typeface="Russo One"/>
              </a:rPr>
            </a:br>
            <a:r>
              <a:rPr lang="en-US" dirty="0" smtClean="0">
                <a:solidFill>
                  <a:srgbClr val="395985"/>
                </a:solidFill>
                <a:latin typeface="Russo One"/>
              </a:rPr>
              <a:t>Gynecology and Obstetric Care</a:t>
            </a:r>
          </a:p>
          <a:p>
            <a:pPr algn="r"/>
            <a:r>
              <a:rPr lang="en-US" b="1" dirty="0" smtClean="0">
                <a:solidFill>
                  <a:srgbClr val="98B037"/>
                </a:solidFill>
                <a:latin typeface="inherit"/>
              </a:rPr>
              <a:t>March 20-22, 2023</a:t>
            </a:r>
            <a:r>
              <a:rPr lang="en-US" dirty="0" smtClean="0">
                <a:latin typeface="inherit"/>
              </a:rPr>
              <a:t/>
            </a:r>
            <a:br>
              <a:rPr lang="en-US" dirty="0" smtClean="0">
                <a:latin typeface="inherit"/>
              </a:rPr>
            </a:br>
            <a:r>
              <a:rPr lang="en-US" dirty="0" smtClean="0">
                <a:solidFill>
                  <a:srgbClr val="395985"/>
                </a:solidFill>
                <a:latin typeface="inherit"/>
              </a:rPr>
              <a:t>Paris, France</a:t>
            </a:r>
            <a:endParaRPr lang="en-US" dirty="0" smtClean="0">
              <a:latin typeface="inherit"/>
            </a:endParaRPr>
          </a:p>
          <a:p>
            <a:pPr algn="ctr"/>
            <a:r>
              <a:rPr lang="en-US" cap="all" dirty="0" smtClean="0">
                <a:solidFill>
                  <a:srgbClr val="333333"/>
                </a:solidFill>
                <a:latin typeface="inherit"/>
              </a:rPr>
              <a:t>SPONTANEOUS ABORTION AND MISCARRIAGE</a:t>
            </a:r>
          </a:p>
          <a:p>
            <a:r>
              <a:rPr lang="en-US" dirty="0" smtClean="0">
                <a:solidFill>
                  <a:srgbClr val="333333"/>
                </a:solidFill>
                <a:latin typeface="Lato"/>
              </a:rPr>
              <a:t> </a:t>
            </a:r>
          </a:p>
          <a:p>
            <a:r>
              <a:rPr lang="en-US" dirty="0" smtClean="0">
                <a:solidFill>
                  <a:srgbClr val="FFFFFF"/>
                </a:solidFill>
                <a:latin typeface="inherit"/>
              </a:rPr>
              <a:t>Related Conference of Gynecology &amp; Women</a:t>
            </a:r>
          </a:p>
          <a:p>
            <a:r>
              <a:rPr lang="en-US" dirty="0" smtClean="0"/>
              <a:t/>
            </a:r>
            <a:br>
              <a:rPr lang="en-US" dirty="0" smtClean="0"/>
            </a:br>
            <a:endParaRPr lang="he-IL" dirty="0"/>
          </a:p>
        </p:txBody>
      </p:sp>
      <p:sp>
        <p:nvSpPr>
          <p:cNvPr id="40964" name="AutoShape 4" descr="Miscarriage Association"/>
          <p:cNvSpPr>
            <a:spLocks noChangeAspect="1" noChangeArrowheads="1"/>
          </p:cNvSpPr>
          <p:nvPr/>
        </p:nvSpPr>
        <p:spPr bwMode="auto">
          <a:xfrm>
            <a:off x="18067338"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he-IL"/>
          </a:p>
        </p:txBody>
      </p:sp>
      <p:sp>
        <p:nvSpPr>
          <p:cNvPr id="40966" name="AutoShape 6" descr="The Miscarriage Association | Leeds Bereavement Forum"/>
          <p:cNvSpPr>
            <a:spLocks noChangeAspect="1" noChangeArrowheads="1"/>
          </p:cNvSpPr>
          <p:nvPr/>
        </p:nvSpPr>
        <p:spPr bwMode="auto">
          <a:xfrm>
            <a:off x="18067338"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he-IL"/>
          </a:p>
        </p:txBody>
      </p:sp>
      <p:pic>
        <p:nvPicPr>
          <p:cNvPr id="40968" name="Picture 8" descr="Miscarriage Association – The knowledge to help"/>
          <p:cNvPicPr>
            <a:picLocks noChangeAspect="1" noChangeArrowheads="1"/>
          </p:cNvPicPr>
          <p:nvPr/>
        </p:nvPicPr>
        <p:blipFill>
          <a:blip r:embed="rId6" cstate="print"/>
          <a:srcRect/>
          <a:stretch>
            <a:fillRect/>
          </a:stretch>
        </p:blipFill>
        <p:spPr bwMode="auto">
          <a:xfrm>
            <a:off x="10368136" y="5359524"/>
            <a:ext cx="5943600" cy="1447801"/>
          </a:xfrm>
          <a:prstGeom prst="rect">
            <a:avLst/>
          </a:prstGeom>
          <a:noFill/>
        </p:spPr>
      </p:pic>
    </p:spTree>
    <p:extLst>
      <p:ext uri="{BB962C8B-B14F-4D97-AF65-F5344CB8AC3E}">
        <p14:creationId xmlns:p14="http://schemas.microsoft.com/office/powerpoint/2010/main" xmlns="" val="197690975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0FDECE27-3EEC-8EE1-534E-C0A1858621AB}"/>
              </a:ext>
            </a:extLst>
          </p:cNvPr>
          <p:cNvSpPr>
            <a:spLocks noGrp="1"/>
          </p:cNvSpPr>
          <p:nvPr>
            <p:ph type="title"/>
          </p:nvPr>
        </p:nvSpPr>
        <p:spPr>
          <a:xfrm>
            <a:off x="3887416" y="606996"/>
            <a:ext cx="7772400" cy="2520280"/>
          </a:xfrm>
        </p:spPr>
        <p:txBody>
          <a:bodyPr/>
          <a:lstStyle/>
          <a:p>
            <a:pPr algn="ctr"/>
            <a:r>
              <a:rPr lang="he-IL" dirty="0" smtClean="0"/>
              <a:t>מרכז בדרכך</a:t>
            </a:r>
            <a:br>
              <a:rPr lang="he-IL" dirty="0" smtClean="0"/>
            </a:br>
            <a:r>
              <a:rPr lang="he-IL" dirty="0" smtClean="0"/>
              <a:t>דר' דליה אדמון</a:t>
            </a:r>
            <a:r>
              <a:rPr lang="en-US" dirty="0" smtClean="0"/>
              <a:t/>
            </a:r>
            <a:br>
              <a:rPr lang="en-US" dirty="0" smtClean="0"/>
            </a:br>
            <a:r>
              <a:rPr lang="he-IL" dirty="0" smtClean="0"/>
              <a:t>המרכז הרפואי על שם שיבא </a:t>
            </a:r>
            <a:br>
              <a:rPr lang="he-IL" dirty="0" smtClean="0"/>
            </a:br>
            <a:endParaRPr lang="en-US" dirty="0"/>
          </a:p>
        </p:txBody>
      </p:sp>
      <p:sp>
        <p:nvSpPr>
          <p:cNvPr id="5" name="Text Placeholder 4">
            <a:extLst>
              <a:ext uri="{FF2B5EF4-FFF2-40B4-BE49-F238E27FC236}">
                <a16:creationId xmlns:a16="http://schemas.microsoft.com/office/drawing/2014/main" xmlns="" id="{9BE8DD4A-CD6D-A5F4-DA73-1A709B49DAB0}"/>
              </a:ext>
            </a:extLst>
          </p:cNvPr>
          <p:cNvSpPr>
            <a:spLocks noGrp="1"/>
          </p:cNvSpPr>
          <p:nvPr>
            <p:ph type="body" sz="half" idx="4294967295"/>
          </p:nvPr>
        </p:nvSpPr>
        <p:spPr>
          <a:xfrm>
            <a:off x="709613" y="3568345"/>
            <a:ext cx="8229600" cy="4691063"/>
          </a:xfrm>
        </p:spPr>
        <p:txBody>
          <a:bodyPr/>
          <a:lstStyle/>
          <a:p>
            <a:pPr>
              <a:buNone/>
            </a:pPr>
            <a:endParaRPr lang="en-US" dirty="0"/>
          </a:p>
        </p:txBody>
      </p:sp>
      <p:pic>
        <p:nvPicPr>
          <p:cNvPr id="5122" name="Picture 2" descr="האיגוד הישראלי למיילדות וגינקולוגיה |"/>
          <p:cNvPicPr>
            <a:picLocks noChangeAspect="1" noChangeArrowheads="1"/>
          </p:cNvPicPr>
          <p:nvPr/>
        </p:nvPicPr>
        <p:blipFill>
          <a:blip r:embed="rId2" cstate="print"/>
          <a:srcRect/>
          <a:stretch>
            <a:fillRect/>
          </a:stretch>
        </p:blipFill>
        <p:spPr bwMode="auto">
          <a:xfrm>
            <a:off x="13104440" y="8126760"/>
            <a:ext cx="2160240" cy="2160240"/>
          </a:xfrm>
          <a:prstGeom prst="rect">
            <a:avLst/>
          </a:prstGeom>
          <a:noFill/>
        </p:spPr>
      </p:pic>
      <p:sp>
        <p:nvSpPr>
          <p:cNvPr id="5124" name="AutoShape 4" descr="של 71 – שנתי ה - הכינוס הארצי התלת האיגוד הישראלי למיילדות וגינקולוגיה"/>
          <p:cNvSpPr>
            <a:spLocks noChangeAspect="1" noChangeArrowheads="1"/>
          </p:cNvSpPr>
          <p:nvPr/>
        </p:nvSpPr>
        <p:spPr bwMode="auto">
          <a:xfrm>
            <a:off x="18067338"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he-IL"/>
          </a:p>
        </p:txBody>
      </p:sp>
      <p:sp>
        <p:nvSpPr>
          <p:cNvPr id="5126" name="AutoShape 6" descr="של 71 – שנתי ה - הכינוס הארצי התלת האיגוד הישראלי למיילדות וגינקולוגיה"/>
          <p:cNvSpPr>
            <a:spLocks noChangeAspect="1" noChangeArrowheads="1"/>
          </p:cNvSpPr>
          <p:nvPr/>
        </p:nvSpPr>
        <p:spPr bwMode="auto">
          <a:xfrm>
            <a:off x="18067338"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he-IL"/>
          </a:p>
        </p:txBody>
      </p:sp>
      <p:pic>
        <p:nvPicPr>
          <p:cNvPr id="5128" name="Picture 8" descr="דף הבית - החברה הישראלית לאורוגינקולוגיה ולריצפת האגן"/>
          <p:cNvPicPr>
            <a:picLocks noChangeAspect="1" noChangeArrowheads="1"/>
          </p:cNvPicPr>
          <p:nvPr/>
        </p:nvPicPr>
        <p:blipFill>
          <a:blip r:embed="rId3" cstate="print"/>
          <a:srcRect/>
          <a:stretch>
            <a:fillRect/>
          </a:stretch>
        </p:blipFill>
        <p:spPr bwMode="auto">
          <a:xfrm>
            <a:off x="13972990" y="0"/>
            <a:ext cx="4315010" cy="2767236"/>
          </a:xfrm>
          <a:prstGeom prst="rect">
            <a:avLst/>
          </a:prstGeom>
          <a:noFill/>
        </p:spPr>
      </p:pic>
      <p:pic>
        <p:nvPicPr>
          <p:cNvPr id="5130" name="Picture 10" descr="LUKE CHUEH : THE MISCARRIAGE"/>
          <p:cNvPicPr>
            <a:picLocks noChangeAspect="1" noChangeArrowheads="1"/>
          </p:cNvPicPr>
          <p:nvPr/>
        </p:nvPicPr>
        <p:blipFill>
          <a:blip r:embed="rId4" cstate="print"/>
          <a:srcRect/>
          <a:stretch>
            <a:fillRect/>
          </a:stretch>
        </p:blipFill>
        <p:spPr bwMode="auto">
          <a:xfrm>
            <a:off x="12816408" y="8372475"/>
            <a:ext cx="2390775" cy="1914525"/>
          </a:xfrm>
          <a:prstGeom prst="rect">
            <a:avLst/>
          </a:prstGeom>
          <a:noFill/>
        </p:spPr>
      </p:pic>
    </p:spTree>
    <p:extLst>
      <p:ext uri="{BB962C8B-B14F-4D97-AF65-F5344CB8AC3E}">
        <p14:creationId xmlns:p14="http://schemas.microsoft.com/office/powerpoint/2010/main" xmlns="" val="197690975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0FDECE27-3EEC-8EE1-534E-C0A1858621AB}"/>
              </a:ext>
            </a:extLst>
          </p:cNvPr>
          <p:cNvSpPr>
            <a:spLocks noGrp="1"/>
          </p:cNvSpPr>
          <p:nvPr>
            <p:ph type="title"/>
          </p:nvPr>
        </p:nvSpPr>
        <p:spPr>
          <a:xfrm>
            <a:off x="3887416" y="606996"/>
            <a:ext cx="7772400" cy="2520280"/>
          </a:xfrm>
        </p:spPr>
        <p:txBody>
          <a:bodyPr/>
          <a:lstStyle/>
          <a:p>
            <a:pPr algn="ctr"/>
            <a:r>
              <a:rPr lang="he-IL" dirty="0" smtClean="0"/>
              <a:t>מרכז בדרכך</a:t>
            </a:r>
            <a:br>
              <a:rPr lang="he-IL" dirty="0" smtClean="0"/>
            </a:br>
            <a:r>
              <a:rPr lang="he-IL" dirty="0" smtClean="0"/>
              <a:t>דר' דליה אדמון</a:t>
            </a:r>
            <a:r>
              <a:rPr lang="en-US" dirty="0" smtClean="0"/>
              <a:t/>
            </a:r>
            <a:br>
              <a:rPr lang="en-US" dirty="0" smtClean="0"/>
            </a:br>
            <a:r>
              <a:rPr lang="he-IL" dirty="0" smtClean="0"/>
              <a:t>המרכז הרפואי על שם שיבא </a:t>
            </a:r>
            <a:br>
              <a:rPr lang="he-IL" dirty="0" smtClean="0"/>
            </a:br>
            <a:endParaRPr lang="en-US" dirty="0"/>
          </a:p>
        </p:txBody>
      </p:sp>
      <p:sp>
        <p:nvSpPr>
          <p:cNvPr id="5" name="Text Placeholder 4">
            <a:extLst>
              <a:ext uri="{FF2B5EF4-FFF2-40B4-BE49-F238E27FC236}">
                <a16:creationId xmlns:a16="http://schemas.microsoft.com/office/drawing/2014/main" xmlns="" id="{9BE8DD4A-CD6D-A5F4-DA73-1A709B49DAB0}"/>
              </a:ext>
            </a:extLst>
          </p:cNvPr>
          <p:cNvSpPr>
            <a:spLocks noGrp="1"/>
          </p:cNvSpPr>
          <p:nvPr>
            <p:ph type="body" sz="half" idx="4294967295"/>
          </p:nvPr>
        </p:nvSpPr>
        <p:spPr>
          <a:xfrm>
            <a:off x="709613" y="3568345"/>
            <a:ext cx="8229600" cy="4691063"/>
          </a:xfrm>
        </p:spPr>
        <p:txBody>
          <a:bodyPr/>
          <a:lstStyle/>
          <a:p>
            <a:pPr>
              <a:buNone/>
            </a:pPr>
            <a:endParaRPr lang="en-US" dirty="0"/>
          </a:p>
        </p:txBody>
      </p:sp>
      <p:pic>
        <p:nvPicPr>
          <p:cNvPr id="5122" name="Picture 2" descr="האיגוד הישראלי למיילדות וגינקולוגיה |"/>
          <p:cNvPicPr>
            <a:picLocks noChangeAspect="1" noChangeArrowheads="1"/>
          </p:cNvPicPr>
          <p:nvPr/>
        </p:nvPicPr>
        <p:blipFill>
          <a:blip r:embed="rId2" cstate="print"/>
          <a:srcRect/>
          <a:stretch>
            <a:fillRect/>
          </a:stretch>
        </p:blipFill>
        <p:spPr bwMode="auto">
          <a:xfrm>
            <a:off x="13104440" y="8126760"/>
            <a:ext cx="2160240" cy="2160240"/>
          </a:xfrm>
          <a:prstGeom prst="rect">
            <a:avLst/>
          </a:prstGeom>
          <a:noFill/>
        </p:spPr>
      </p:pic>
      <p:sp>
        <p:nvSpPr>
          <p:cNvPr id="5124" name="AutoShape 4" descr="של 71 – שנתי ה - הכינוס הארצי התלת האיגוד הישראלי למיילדות וגינקולוגיה"/>
          <p:cNvSpPr>
            <a:spLocks noChangeAspect="1" noChangeArrowheads="1"/>
          </p:cNvSpPr>
          <p:nvPr/>
        </p:nvSpPr>
        <p:spPr bwMode="auto">
          <a:xfrm>
            <a:off x="18067338"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he-IL"/>
          </a:p>
        </p:txBody>
      </p:sp>
      <p:sp>
        <p:nvSpPr>
          <p:cNvPr id="5126" name="AutoShape 6" descr="של 71 – שנתי ה - הכינוס הארצי התלת האיגוד הישראלי למיילדות וגינקולוגיה"/>
          <p:cNvSpPr>
            <a:spLocks noChangeAspect="1" noChangeArrowheads="1"/>
          </p:cNvSpPr>
          <p:nvPr/>
        </p:nvSpPr>
        <p:spPr bwMode="auto">
          <a:xfrm>
            <a:off x="18067338"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he-IL"/>
          </a:p>
        </p:txBody>
      </p:sp>
      <p:pic>
        <p:nvPicPr>
          <p:cNvPr id="5128" name="Picture 8" descr="דף הבית - החברה הישראלית לאורוגינקולוגיה ולריצפת האגן"/>
          <p:cNvPicPr>
            <a:picLocks noChangeAspect="1" noChangeArrowheads="1"/>
          </p:cNvPicPr>
          <p:nvPr/>
        </p:nvPicPr>
        <p:blipFill>
          <a:blip r:embed="rId3" cstate="print"/>
          <a:srcRect/>
          <a:stretch>
            <a:fillRect/>
          </a:stretch>
        </p:blipFill>
        <p:spPr bwMode="auto">
          <a:xfrm>
            <a:off x="13972990" y="0"/>
            <a:ext cx="4315010" cy="2767236"/>
          </a:xfrm>
          <a:prstGeom prst="rect">
            <a:avLst/>
          </a:prstGeom>
          <a:noFill/>
        </p:spPr>
      </p:pic>
      <p:pic>
        <p:nvPicPr>
          <p:cNvPr id="5130" name="Picture 10" descr="LUKE CHUEH : THE MISCARRIAGE"/>
          <p:cNvPicPr>
            <a:picLocks noChangeAspect="1" noChangeArrowheads="1"/>
          </p:cNvPicPr>
          <p:nvPr/>
        </p:nvPicPr>
        <p:blipFill>
          <a:blip r:embed="rId4" cstate="print"/>
          <a:srcRect/>
          <a:stretch>
            <a:fillRect/>
          </a:stretch>
        </p:blipFill>
        <p:spPr bwMode="auto">
          <a:xfrm>
            <a:off x="12816408" y="8372475"/>
            <a:ext cx="2390775" cy="1914525"/>
          </a:xfrm>
          <a:prstGeom prst="rect">
            <a:avLst/>
          </a:prstGeom>
          <a:noFill/>
        </p:spPr>
      </p:pic>
    </p:spTree>
    <p:extLst>
      <p:ext uri="{BB962C8B-B14F-4D97-AF65-F5344CB8AC3E}">
        <p14:creationId xmlns:p14="http://schemas.microsoft.com/office/powerpoint/2010/main" xmlns="" val="197690975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0FDECE27-3EEC-8EE1-534E-C0A1858621AB}"/>
              </a:ext>
            </a:extLst>
          </p:cNvPr>
          <p:cNvSpPr>
            <a:spLocks noGrp="1"/>
          </p:cNvSpPr>
          <p:nvPr>
            <p:ph type="title"/>
          </p:nvPr>
        </p:nvSpPr>
        <p:spPr>
          <a:xfrm>
            <a:off x="3887416" y="606996"/>
            <a:ext cx="7772400" cy="2520280"/>
          </a:xfrm>
        </p:spPr>
        <p:txBody>
          <a:bodyPr/>
          <a:lstStyle/>
          <a:p>
            <a:pPr algn="ctr"/>
            <a:r>
              <a:rPr lang="he-IL" dirty="0" smtClean="0"/>
              <a:t>מרכז בדרכך</a:t>
            </a:r>
            <a:br>
              <a:rPr lang="he-IL" dirty="0" smtClean="0"/>
            </a:br>
            <a:r>
              <a:rPr lang="he-IL" dirty="0" smtClean="0"/>
              <a:t> </a:t>
            </a:r>
            <a:br>
              <a:rPr lang="he-IL" dirty="0" smtClean="0"/>
            </a:br>
            <a:endParaRPr lang="en-US" dirty="0"/>
          </a:p>
        </p:txBody>
      </p:sp>
      <p:sp>
        <p:nvSpPr>
          <p:cNvPr id="5" name="Text Placeholder 4">
            <a:extLst>
              <a:ext uri="{FF2B5EF4-FFF2-40B4-BE49-F238E27FC236}">
                <a16:creationId xmlns:a16="http://schemas.microsoft.com/office/drawing/2014/main" xmlns="" id="{9BE8DD4A-CD6D-A5F4-DA73-1A709B49DAB0}"/>
              </a:ext>
            </a:extLst>
          </p:cNvPr>
          <p:cNvSpPr>
            <a:spLocks noGrp="1"/>
          </p:cNvSpPr>
          <p:nvPr>
            <p:ph type="body" sz="half" idx="4294967295"/>
          </p:nvPr>
        </p:nvSpPr>
        <p:spPr>
          <a:xfrm>
            <a:off x="709613" y="3568345"/>
            <a:ext cx="8229600" cy="4691063"/>
          </a:xfrm>
        </p:spPr>
        <p:txBody>
          <a:bodyPr/>
          <a:lstStyle/>
          <a:p>
            <a:pPr>
              <a:buNone/>
            </a:pPr>
            <a:endParaRPr lang="en-US" dirty="0"/>
          </a:p>
        </p:txBody>
      </p:sp>
      <p:pic>
        <p:nvPicPr>
          <p:cNvPr id="5122" name="Picture 2" descr="האיגוד הישראלי למיילדות וגינקולוגיה |"/>
          <p:cNvPicPr>
            <a:picLocks noChangeAspect="1" noChangeArrowheads="1"/>
          </p:cNvPicPr>
          <p:nvPr/>
        </p:nvPicPr>
        <p:blipFill>
          <a:blip r:embed="rId2" cstate="print"/>
          <a:srcRect/>
          <a:stretch>
            <a:fillRect/>
          </a:stretch>
        </p:blipFill>
        <p:spPr bwMode="auto">
          <a:xfrm>
            <a:off x="13104440" y="8126760"/>
            <a:ext cx="2160240" cy="2160240"/>
          </a:xfrm>
          <a:prstGeom prst="rect">
            <a:avLst/>
          </a:prstGeom>
          <a:noFill/>
        </p:spPr>
      </p:pic>
      <p:sp>
        <p:nvSpPr>
          <p:cNvPr id="5124" name="AutoShape 4" descr="של 71 – שנתי ה - הכינוס הארצי התלת האיגוד הישראלי למיילדות וגינקולוגיה"/>
          <p:cNvSpPr>
            <a:spLocks noChangeAspect="1" noChangeArrowheads="1"/>
          </p:cNvSpPr>
          <p:nvPr/>
        </p:nvSpPr>
        <p:spPr bwMode="auto">
          <a:xfrm>
            <a:off x="18067338"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he-IL"/>
          </a:p>
        </p:txBody>
      </p:sp>
      <p:sp>
        <p:nvSpPr>
          <p:cNvPr id="5126" name="AutoShape 6" descr="של 71 – שנתי ה - הכינוס הארצי התלת האיגוד הישראלי למיילדות וגינקולוגיה"/>
          <p:cNvSpPr>
            <a:spLocks noChangeAspect="1" noChangeArrowheads="1"/>
          </p:cNvSpPr>
          <p:nvPr/>
        </p:nvSpPr>
        <p:spPr bwMode="auto">
          <a:xfrm>
            <a:off x="18067338"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he-IL"/>
          </a:p>
        </p:txBody>
      </p:sp>
      <p:pic>
        <p:nvPicPr>
          <p:cNvPr id="5128" name="Picture 8" descr="דף הבית - החברה הישראלית לאורוגינקולוגיה ולריצפת האגן"/>
          <p:cNvPicPr>
            <a:picLocks noChangeAspect="1" noChangeArrowheads="1"/>
          </p:cNvPicPr>
          <p:nvPr/>
        </p:nvPicPr>
        <p:blipFill>
          <a:blip r:embed="rId3" cstate="print"/>
          <a:srcRect/>
          <a:stretch>
            <a:fillRect/>
          </a:stretch>
        </p:blipFill>
        <p:spPr bwMode="auto">
          <a:xfrm>
            <a:off x="13972990" y="0"/>
            <a:ext cx="4315010" cy="2767236"/>
          </a:xfrm>
          <a:prstGeom prst="rect">
            <a:avLst/>
          </a:prstGeom>
          <a:noFill/>
        </p:spPr>
      </p:pic>
      <p:pic>
        <p:nvPicPr>
          <p:cNvPr id="5130" name="Picture 10" descr="LUKE CHUEH : THE MISCARRIAGE"/>
          <p:cNvPicPr>
            <a:picLocks noChangeAspect="1" noChangeArrowheads="1"/>
          </p:cNvPicPr>
          <p:nvPr/>
        </p:nvPicPr>
        <p:blipFill>
          <a:blip r:embed="rId4" cstate="print"/>
          <a:srcRect/>
          <a:stretch>
            <a:fillRect/>
          </a:stretch>
        </p:blipFill>
        <p:spPr bwMode="auto">
          <a:xfrm>
            <a:off x="12816408" y="8372475"/>
            <a:ext cx="2390775" cy="1914525"/>
          </a:xfrm>
          <a:prstGeom prst="rect">
            <a:avLst/>
          </a:prstGeom>
          <a:noFill/>
        </p:spPr>
      </p:pic>
    </p:spTree>
    <p:extLst>
      <p:ext uri="{BB962C8B-B14F-4D97-AF65-F5344CB8AC3E}">
        <p14:creationId xmlns:p14="http://schemas.microsoft.com/office/powerpoint/2010/main" xmlns="" val="197690975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תמונה 31">
            <a:extLst>
              <a:ext uri="{FF2B5EF4-FFF2-40B4-BE49-F238E27FC236}">
                <a16:creationId xmlns:a16="http://schemas.microsoft.com/office/drawing/2014/main" xmlns="" id="{D776AD59-549B-4D60-A42B-A58999BC2C24}"/>
              </a:ext>
            </a:extLst>
          </p:cNvPr>
          <p:cNvPicPr>
            <a:picLocks noChangeAspect="1"/>
          </p:cNvPicPr>
          <p:nvPr/>
        </p:nvPicPr>
        <p:blipFill>
          <a:blip r:embed="rId3" cstate="print">
            <a:alphaModFix amt="40000"/>
          </a:blip>
          <a:stretch>
            <a:fillRect/>
          </a:stretch>
        </p:blipFill>
        <p:spPr>
          <a:xfrm>
            <a:off x="2286000" y="-4267"/>
            <a:ext cx="13716000" cy="10277553"/>
          </a:xfrm>
          <a:prstGeom prst="rect">
            <a:avLst/>
          </a:prstGeom>
          <a:effectLst>
            <a:reflection endPos="0" dist="50800" dir="5400000" sy="-100000" algn="bl" rotWithShape="0"/>
          </a:effectLst>
        </p:spPr>
      </p:pic>
      <p:sp>
        <p:nvSpPr>
          <p:cNvPr id="65539" name="Title 1">
            <a:extLst>
              <a:ext uri="{FF2B5EF4-FFF2-40B4-BE49-F238E27FC236}">
                <a16:creationId xmlns:a16="http://schemas.microsoft.com/office/drawing/2014/main" xmlns="" id="{4D118DE1-38F7-49D7-955B-C8999F433F4A}"/>
              </a:ext>
            </a:extLst>
          </p:cNvPr>
          <p:cNvSpPr>
            <a:spLocks noGrp="1"/>
          </p:cNvSpPr>
          <p:nvPr>
            <p:ph type="title"/>
          </p:nvPr>
        </p:nvSpPr>
        <p:spPr/>
        <p:txBody>
          <a:bodyPr/>
          <a:lstStyle/>
          <a:p>
            <a:pPr algn="ctr"/>
            <a:r>
              <a:rPr lang="he-IL" altLang="x-none" dirty="0"/>
              <a:t>דגשים בעת ההפנייה</a:t>
            </a:r>
            <a:endParaRPr lang="x-none" altLang="x-none" dirty="0">
              <a:cs typeface="Times New Roman" panose="02020603050405020304" pitchFamily="18" charset="0"/>
            </a:endParaRPr>
          </a:p>
        </p:txBody>
      </p:sp>
      <p:sp>
        <p:nvSpPr>
          <p:cNvPr id="18" name="Text Placeholder 17">
            <a:extLst>
              <a:ext uri="{FF2B5EF4-FFF2-40B4-BE49-F238E27FC236}">
                <a16:creationId xmlns:a16="http://schemas.microsoft.com/office/drawing/2014/main" xmlns="" id="{6B4368DF-A67A-42A5-A6DF-31E166B9382D}"/>
              </a:ext>
            </a:extLst>
          </p:cNvPr>
          <p:cNvSpPr>
            <a:spLocks noGrp="1"/>
          </p:cNvSpPr>
          <p:nvPr>
            <p:ph type="body" idx="1"/>
          </p:nvPr>
        </p:nvSpPr>
        <p:spPr>
          <a:xfrm>
            <a:off x="1309100" y="1887143"/>
            <a:ext cx="7736681" cy="1235868"/>
          </a:xfrm>
        </p:spPr>
        <p:txBody>
          <a:bodyPr>
            <a:normAutofit fontScale="62500" lnSpcReduction="20000"/>
          </a:bodyPr>
          <a:lstStyle/>
          <a:p>
            <a:pPr algn="ctr" eaLnBrk="1" hangingPunct="1">
              <a:defRPr/>
            </a:pPr>
            <a:endParaRPr lang="he-IL" sz="6000" dirty="0">
              <a:solidFill>
                <a:schemeClr val="bg2">
                  <a:lumMod val="50000"/>
                </a:schemeClr>
              </a:solidFill>
              <a:latin typeface="Heebo" pitchFamily="2" charset="-79"/>
              <a:cs typeface="Heebo" pitchFamily="2" charset="-79"/>
            </a:endParaRPr>
          </a:p>
          <a:p>
            <a:pPr algn="ctr" eaLnBrk="1" hangingPunct="1">
              <a:defRPr/>
            </a:pPr>
            <a:r>
              <a:rPr lang="he-IL" sz="6900" dirty="0">
                <a:solidFill>
                  <a:srgbClr val="FF0000"/>
                </a:solidFill>
                <a:latin typeface="Heebo" pitchFamily="2" charset="-79"/>
                <a:cs typeface="Heebo" pitchFamily="2" charset="-79"/>
              </a:rPr>
              <a:t>לא מומלץ</a:t>
            </a:r>
          </a:p>
        </p:txBody>
      </p:sp>
      <p:sp>
        <p:nvSpPr>
          <p:cNvPr id="65541" name="Content Placeholder 3">
            <a:extLst>
              <a:ext uri="{FF2B5EF4-FFF2-40B4-BE49-F238E27FC236}">
                <a16:creationId xmlns:a16="http://schemas.microsoft.com/office/drawing/2014/main" xmlns="" id="{9A667D98-8053-465C-995B-FFE2094FE49C}"/>
              </a:ext>
            </a:extLst>
          </p:cNvPr>
          <p:cNvSpPr>
            <a:spLocks noGrp="1"/>
          </p:cNvSpPr>
          <p:nvPr>
            <p:ph sz="half" idx="2"/>
          </p:nvPr>
        </p:nvSpPr>
        <p:spPr>
          <a:xfrm>
            <a:off x="1259682" y="3352219"/>
            <a:ext cx="8058150" cy="5932277"/>
          </a:xfrm>
        </p:spPr>
        <p:txBody>
          <a:bodyPr>
            <a:normAutofit/>
          </a:bodyPr>
          <a:lstStyle/>
          <a:p>
            <a:pPr algn="r" rtl="1"/>
            <a:r>
              <a:rPr lang="he-IL" altLang="x-none" dirty="0"/>
              <a:t>הפנייה למרכז בדרכך מבלי לרשום מיון</a:t>
            </a:r>
          </a:p>
          <a:p>
            <a:pPr algn="r" rtl="1"/>
            <a:r>
              <a:rPr lang="he-IL" altLang="x-none" dirty="0"/>
              <a:t>תגיעי מתי שאת רוצה</a:t>
            </a:r>
          </a:p>
          <a:p>
            <a:pPr algn="r" rtl="1"/>
            <a:r>
              <a:rPr lang="he-IL" altLang="x-none" dirty="0"/>
              <a:t>את לא צריכה ניירת</a:t>
            </a:r>
          </a:p>
          <a:p>
            <a:pPr algn="r" rtl="1"/>
            <a:r>
              <a:rPr lang="he-IL" altLang="x-none" dirty="0"/>
              <a:t>שארית – תפני כבר תפני לגרידה......</a:t>
            </a:r>
            <a:endParaRPr lang="x-none" altLang="x-none" dirty="0">
              <a:cs typeface="Arial" panose="020B0604020202020204" pitchFamily="34" charset="0"/>
            </a:endParaRPr>
          </a:p>
        </p:txBody>
      </p:sp>
      <p:sp>
        <p:nvSpPr>
          <p:cNvPr id="65542" name="Text Placeholder 4">
            <a:extLst>
              <a:ext uri="{FF2B5EF4-FFF2-40B4-BE49-F238E27FC236}">
                <a16:creationId xmlns:a16="http://schemas.microsoft.com/office/drawing/2014/main" xmlns="" id="{E9139960-2CF8-4521-B6E2-706BD1AE3524}"/>
              </a:ext>
            </a:extLst>
          </p:cNvPr>
          <p:cNvSpPr>
            <a:spLocks noGrp="1"/>
          </p:cNvSpPr>
          <p:nvPr>
            <p:ph type="body" sz="quarter" idx="3"/>
          </p:nvPr>
        </p:nvSpPr>
        <p:spPr>
          <a:xfrm>
            <a:off x="9226154" y="1856805"/>
            <a:ext cx="7774782" cy="1235868"/>
          </a:xfrm>
        </p:spPr>
        <p:txBody>
          <a:bodyPr>
            <a:normAutofit lnSpcReduction="10000"/>
          </a:bodyPr>
          <a:lstStyle/>
          <a:p>
            <a:pPr algn="ctr"/>
            <a:r>
              <a:rPr lang="he-IL" altLang="x-none" sz="7700" dirty="0"/>
              <a:t>מומלץ</a:t>
            </a:r>
            <a:r>
              <a:rPr lang="he-IL" altLang="x-none" dirty="0"/>
              <a:t>	</a:t>
            </a:r>
            <a:endParaRPr lang="x-none" altLang="x-none" dirty="0">
              <a:cs typeface="Arial" panose="020B0604020202020204" pitchFamily="34" charset="0"/>
            </a:endParaRPr>
          </a:p>
        </p:txBody>
      </p:sp>
      <p:sp>
        <p:nvSpPr>
          <p:cNvPr id="65543" name="Content Placeholder 5">
            <a:extLst>
              <a:ext uri="{FF2B5EF4-FFF2-40B4-BE49-F238E27FC236}">
                <a16:creationId xmlns:a16="http://schemas.microsoft.com/office/drawing/2014/main" xmlns="" id="{95269580-2767-4F3D-BB1D-D12B8C9BFDCF}"/>
              </a:ext>
            </a:extLst>
          </p:cNvPr>
          <p:cNvSpPr>
            <a:spLocks noGrp="1"/>
          </p:cNvSpPr>
          <p:nvPr>
            <p:ph sz="quarter" idx="4"/>
          </p:nvPr>
        </p:nvSpPr>
        <p:spPr>
          <a:xfrm>
            <a:off x="9226154" y="3352218"/>
            <a:ext cx="7774782" cy="5526882"/>
          </a:xfrm>
        </p:spPr>
        <p:txBody>
          <a:bodyPr>
            <a:normAutofit/>
          </a:bodyPr>
          <a:lstStyle/>
          <a:p>
            <a:pPr algn="r" rtl="1"/>
            <a:r>
              <a:rPr lang="he-IL" altLang="x-none" dirty="0"/>
              <a:t>הפנייה למיון/מרכז בדרכך</a:t>
            </a:r>
          </a:p>
          <a:p>
            <a:pPr algn="r" rtl="1"/>
            <a:r>
              <a:rPr lang="he-IL" altLang="x-none" dirty="0"/>
              <a:t>תתאמי תור ב-</a:t>
            </a:r>
            <a:r>
              <a:rPr lang="he-IL" altLang="x-none" b="1" dirty="0"/>
              <a:t>052-6669361</a:t>
            </a:r>
            <a:r>
              <a:rPr lang="he-IL" altLang="x-none" dirty="0"/>
              <a:t>                או</a:t>
            </a:r>
          </a:p>
          <a:p>
            <a:pPr algn="r" rtl="1"/>
            <a:endParaRPr lang="he-IL" altLang="x-none" dirty="0"/>
          </a:p>
          <a:p>
            <a:pPr algn="r" rtl="1"/>
            <a:r>
              <a:rPr lang="he-IL" altLang="x-none" dirty="0"/>
              <a:t>אם קיים-תיעוד סוג דם</a:t>
            </a:r>
          </a:p>
          <a:p>
            <a:pPr algn="r" rtl="1"/>
            <a:r>
              <a:rPr lang="he-IL" altLang="x-none" dirty="0"/>
              <a:t>תיעוד מועד </a:t>
            </a:r>
            <a:r>
              <a:rPr lang="en-US" altLang="x-none" dirty="0">
                <a:cs typeface="Arial" panose="020B0604020202020204" pitchFamily="34" charset="0"/>
              </a:rPr>
              <a:t>ET</a:t>
            </a:r>
            <a:endParaRPr lang="he-IL" altLang="x-none" dirty="0"/>
          </a:p>
          <a:p>
            <a:pPr algn="r" rtl="1"/>
            <a:r>
              <a:rPr lang="he-IL" altLang="x-none" dirty="0"/>
              <a:t>תיעוד </a:t>
            </a:r>
            <a:r>
              <a:rPr lang="en-US" altLang="x-none" dirty="0">
                <a:cs typeface="Arial" panose="020B0604020202020204" pitchFamily="34" charset="0"/>
              </a:rPr>
              <a:t>US </a:t>
            </a:r>
            <a:r>
              <a:rPr lang="he-IL" altLang="x-none" dirty="0"/>
              <a:t> קודם</a:t>
            </a:r>
          </a:p>
          <a:p>
            <a:pPr algn="r" rtl="1"/>
            <a:r>
              <a:rPr lang="he-IL" altLang="x-none" dirty="0"/>
              <a:t>חשד לשארית? האם כבר היה וסת</a:t>
            </a:r>
          </a:p>
          <a:p>
            <a:pPr algn="r" rtl="1"/>
            <a:r>
              <a:rPr lang="he-IL" altLang="x-none" dirty="0"/>
              <a:t>היסטרוסקופיה לשארית           </a:t>
            </a:r>
            <a:endParaRPr lang="x-none" altLang="x-none" dirty="0">
              <a:cs typeface="Arial" panose="020B0604020202020204" pitchFamily="34" charset="0"/>
            </a:endParaRPr>
          </a:p>
        </p:txBody>
      </p:sp>
      <p:sp>
        <p:nvSpPr>
          <p:cNvPr id="38" name="כותרת 65">
            <a:extLst>
              <a:ext uri="{FF2B5EF4-FFF2-40B4-BE49-F238E27FC236}">
                <a16:creationId xmlns:a16="http://schemas.microsoft.com/office/drawing/2014/main" xmlns="" id="{1C4445AB-800B-4984-99A6-6FA0E64B2D75}"/>
              </a:ext>
            </a:extLst>
          </p:cNvPr>
          <p:cNvSpPr txBox="1">
            <a:spLocks/>
          </p:cNvSpPr>
          <p:nvPr/>
        </p:nvSpPr>
        <p:spPr>
          <a:xfrm>
            <a:off x="5476875" y="2845595"/>
            <a:ext cx="7572375" cy="1952625"/>
          </a:xfrm>
          <a:prstGeom prst="rect">
            <a:avLst/>
          </a:prstGeom>
        </p:spPr>
        <p:txBody>
          <a:bodyPr lIns="137160" tIns="68580" rIns="137160" bIns="68580"/>
          <a:lstStyle>
            <a:lvl1pPr algn="l" defTabSz="914400" rtl="1" eaLnBrk="1" latinLnBrk="0" hangingPunct="1">
              <a:lnSpc>
                <a:spcPct val="90000"/>
              </a:lnSpc>
              <a:spcBef>
                <a:spcPct val="0"/>
              </a:spcBef>
              <a:buNone/>
              <a:defRPr lang="en-US" sz="7200" kern="1200">
                <a:solidFill>
                  <a:schemeClr val="accent2">
                    <a:lumMod val="50000"/>
                  </a:schemeClr>
                </a:solidFill>
                <a:latin typeface="+mj-lt"/>
                <a:ea typeface="+mn-ea"/>
                <a:cs typeface="+mn-cs"/>
              </a:defRPr>
            </a:lvl1pPr>
          </a:lstStyle>
          <a:p>
            <a:pPr algn="r">
              <a:lnSpc>
                <a:spcPct val="150000"/>
              </a:lnSpc>
              <a:defRPr/>
            </a:pPr>
            <a:endParaRPr lang="he-IL" sz="9000" dirty="0">
              <a:solidFill>
                <a:schemeClr val="bg2">
                  <a:lumMod val="50000"/>
                </a:schemeClr>
              </a:solidFill>
              <a:latin typeface="Heebo" pitchFamily="2" charset="-79"/>
              <a:cs typeface="Heebo" pitchFamily="2" charset="-79"/>
            </a:endParaRPr>
          </a:p>
        </p:txBody>
      </p:sp>
      <p:sp>
        <p:nvSpPr>
          <p:cNvPr id="65545" name="TextBox 2">
            <a:extLst>
              <a:ext uri="{FF2B5EF4-FFF2-40B4-BE49-F238E27FC236}">
                <a16:creationId xmlns:a16="http://schemas.microsoft.com/office/drawing/2014/main" xmlns="" id="{19A026AE-9F96-4A3F-AB0F-8E6AE7A51CC5}"/>
              </a:ext>
            </a:extLst>
          </p:cNvPr>
          <p:cNvSpPr txBox="1">
            <a:spLocks noChangeArrowheads="1"/>
          </p:cNvSpPr>
          <p:nvPr/>
        </p:nvSpPr>
        <p:spPr bwMode="auto">
          <a:xfrm>
            <a:off x="3743325" y="2845597"/>
            <a:ext cx="11572875" cy="4154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37160" tIns="68580" rIns="137160" bIns="68580">
            <a:spAutoFit/>
          </a:bodyPr>
          <a:lstStyle>
            <a:lvl1pPr marL="285750" indent="-28575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a:buFont typeface="Arial" panose="020B0604020202020204" pitchFamily="34" charset="0"/>
              <a:buChar char="•"/>
            </a:pPr>
            <a:endParaRPr lang="x-none" altLang="x-none"/>
          </a:p>
        </p:txBody>
      </p:sp>
      <p:pic>
        <p:nvPicPr>
          <p:cNvPr id="65546" name="Picture 4" descr="How to Use WhatsApp on iPad - MacRumors">
            <a:extLst>
              <a:ext uri="{FF2B5EF4-FFF2-40B4-BE49-F238E27FC236}">
                <a16:creationId xmlns:a16="http://schemas.microsoft.com/office/drawing/2014/main" xmlns="" id="{F692E56F-4D28-46FF-BD11-C04906DDC705}"/>
              </a:ext>
            </a:extLst>
          </p:cNvPr>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6047656" y="6367636"/>
            <a:ext cx="2219325" cy="1247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5547" name="Picture 6" descr="איך פעל טלפון החוגה? - אנציקלופדיית אאוריקה">
            <a:extLst>
              <a:ext uri="{FF2B5EF4-FFF2-40B4-BE49-F238E27FC236}">
                <a16:creationId xmlns:a16="http://schemas.microsoft.com/office/drawing/2014/main" xmlns="" id="{C1B844AE-362A-4783-AEE6-EAA294AB95B7}"/>
              </a:ext>
            </a:extLst>
          </p:cNvPr>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10296128" y="6295628"/>
            <a:ext cx="1562100" cy="1171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כותרת 1"/>
          <p:cNvSpPr>
            <a:spLocks noGrp="1"/>
          </p:cNvSpPr>
          <p:nvPr>
            <p:ph type="title"/>
          </p:nvPr>
        </p:nvSpPr>
        <p:spPr>
          <a:xfrm>
            <a:off x="2243138" y="307182"/>
            <a:ext cx="15773400" cy="1988343"/>
          </a:xfrm>
        </p:spPr>
        <p:txBody>
          <a:bodyPr/>
          <a:lstStyle/>
          <a:p>
            <a:pPr algn="ctr"/>
            <a:r>
              <a:rPr lang="he-IL" dirty="0" smtClean="0"/>
              <a:t>חוזר משרד הבריאות –הטיפול במצבי אובדן הריון </a:t>
            </a:r>
            <a:br>
              <a:rPr lang="he-IL" dirty="0" smtClean="0"/>
            </a:br>
            <a:r>
              <a:rPr lang="he-IL" dirty="0" smtClean="0"/>
              <a:t>ינואר 2019</a:t>
            </a:r>
          </a:p>
        </p:txBody>
      </p:sp>
      <p:sp>
        <p:nvSpPr>
          <p:cNvPr id="3" name="מציין מיקום תוכן 2"/>
          <p:cNvSpPr>
            <a:spLocks noGrp="1"/>
          </p:cNvSpPr>
          <p:nvPr>
            <p:ph sz="half" idx="1"/>
          </p:nvPr>
        </p:nvSpPr>
        <p:spPr>
          <a:xfrm>
            <a:off x="2200275" y="2602708"/>
            <a:ext cx="7772400" cy="6527006"/>
          </a:xfrm>
        </p:spPr>
        <p:txBody>
          <a:bodyPr rtlCol="1">
            <a:normAutofit fontScale="92500" lnSpcReduction="20000"/>
          </a:bodyPr>
          <a:lstStyle/>
          <a:p>
            <a:pPr>
              <a:defRPr/>
            </a:pPr>
            <a:r>
              <a:rPr lang="he-IL" u="sng" dirty="0"/>
              <a:t>התוצאה שלנו</a:t>
            </a:r>
            <a:r>
              <a:rPr lang="he-IL" dirty="0"/>
              <a:t>: ממוצע 72 שעות</a:t>
            </a:r>
          </a:p>
          <a:p>
            <a:pPr>
              <a:defRPr/>
            </a:pPr>
            <a:r>
              <a:rPr lang="he-IL" dirty="0"/>
              <a:t>התוצאה: </a:t>
            </a:r>
            <a:r>
              <a:rPr lang="he-IL" u="sng" dirty="0"/>
              <a:t>במרכז כדרכך</a:t>
            </a:r>
            <a:r>
              <a:rPr lang="he-IL" dirty="0"/>
              <a:t>: עד 48 שעות </a:t>
            </a:r>
          </a:p>
          <a:p>
            <a:pPr>
              <a:defRPr/>
            </a:pPr>
            <a:r>
              <a:rPr lang="he-IL" dirty="0"/>
              <a:t>                     </a:t>
            </a:r>
          </a:p>
          <a:p>
            <a:pPr>
              <a:defRPr/>
            </a:pPr>
            <a:r>
              <a:rPr lang="he-IL" dirty="0"/>
              <a:t>התוצאה: צוות ייעודי – אחיות, עו"סית, פסיכולוגיות רפואיות  </a:t>
            </a:r>
          </a:p>
          <a:p>
            <a:pPr>
              <a:defRPr/>
            </a:pPr>
            <a:r>
              <a:rPr lang="he-IL" dirty="0"/>
              <a:t>מתאמת שירות – מזכירות המרכז מלווה את המטופלת במבוך טפסי 17, אסמכתאות, תיאומים מול הגורם המשלם</a:t>
            </a:r>
          </a:p>
          <a:p>
            <a:pPr>
              <a:defRPr/>
            </a:pPr>
            <a:endParaRPr lang="he-IL" dirty="0"/>
          </a:p>
          <a:p>
            <a:pPr>
              <a:defRPr/>
            </a:pPr>
            <a:endParaRPr lang="he-IL" dirty="0"/>
          </a:p>
          <a:p>
            <a:pPr>
              <a:defRPr/>
            </a:pPr>
            <a:r>
              <a:rPr lang="he-IL" dirty="0"/>
              <a:t>התוצאה שלנו: כל מטופלת במרכז פוגשת צוות ייעודי כולל לווי נפשי </a:t>
            </a:r>
          </a:p>
          <a:p>
            <a:pPr>
              <a:defRPr/>
            </a:pPr>
            <a:r>
              <a:rPr lang="he-IL" dirty="0"/>
              <a:t>המשך מעקב – תיאום טיפול פסיכולוגי, תיאום המשך בירור רפואי </a:t>
            </a:r>
          </a:p>
          <a:p>
            <a:pPr>
              <a:defRPr/>
            </a:pPr>
            <a:r>
              <a:rPr lang="he-IL" dirty="0"/>
              <a:t>בנוסף: כל מטופלת שעוברת במיון, ללא המרכז, והאחיות רואות לנכון, פרטיה מועברים לאנשי קשר סיעודי ופסיכוסוציאלי</a:t>
            </a:r>
          </a:p>
        </p:txBody>
      </p:sp>
      <p:sp>
        <p:nvSpPr>
          <p:cNvPr id="4" name="Content Placeholder 3">
            <a:extLst>
              <a:ext uri="{FF2B5EF4-FFF2-40B4-BE49-F238E27FC236}"/>
            </a:extLst>
          </p:cNvPr>
          <p:cNvSpPr>
            <a:spLocks noGrp="1"/>
          </p:cNvSpPr>
          <p:nvPr>
            <p:ph sz="half" idx="2"/>
          </p:nvPr>
        </p:nvSpPr>
        <p:spPr>
          <a:xfrm>
            <a:off x="10129838" y="2602708"/>
            <a:ext cx="7772400" cy="6527006"/>
          </a:xfrm>
        </p:spPr>
        <p:txBody>
          <a:bodyPr rtlCol="1">
            <a:normAutofit fontScale="92500" lnSpcReduction="20000"/>
          </a:bodyPr>
          <a:lstStyle/>
          <a:p>
            <a:pPr>
              <a:defRPr/>
            </a:pPr>
            <a:r>
              <a:rPr lang="he-IL" u="sng" dirty="0"/>
              <a:t>המלצה</a:t>
            </a:r>
            <a:r>
              <a:rPr lang="he-IL" dirty="0"/>
              <a:t>: ריקון חלל הרחם תוך 72 שעות</a:t>
            </a:r>
          </a:p>
          <a:p>
            <a:pPr>
              <a:defRPr/>
            </a:pPr>
            <a:endParaRPr lang="he-IL" dirty="0"/>
          </a:p>
          <a:p>
            <a:pPr>
              <a:defRPr/>
            </a:pPr>
            <a:endParaRPr lang="he-IL" dirty="0"/>
          </a:p>
          <a:p>
            <a:pPr>
              <a:defRPr/>
            </a:pPr>
            <a:r>
              <a:rPr lang="he-IL" dirty="0"/>
              <a:t>המלצה: </a:t>
            </a:r>
            <a:r>
              <a:rPr lang="he-IL" b="1" dirty="0"/>
              <a:t>" מתאמת ביה"ח"- </a:t>
            </a:r>
            <a:r>
              <a:rPr lang="he-IL" dirty="0"/>
              <a:t>אחות מוסמכת/עובדת סוציאלית  , אחראי לריכוז נושא אובדן הריון, שתרכז את התאום בין הגורמים הרפואיים והפסיכוסוציאליים השונים בבית החולים.</a:t>
            </a:r>
          </a:p>
          <a:p>
            <a:pPr>
              <a:defRPr/>
            </a:pPr>
            <a:endParaRPr lang="he-IL" dirty="0"/>
          </a:p>
          <a:p>
            <a:pPr>
              <a:defRPr/>
            </a:pPr>
            <a:r>
              <a:rPr lang="he-IL" dirty="0"/>
              <a:t>ההמלצה:  המידע יימסר למטופלת בנוכחות פסיכולוג או עו"ס מביה"ח. </a:t>
            </a:r>
          </a:p>
          <a:p>
            <a:pPr>
              <a:defRPr/>
            </a:pPr>
            <a:endParaRPr lang="x-none" dirty="0"/>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 xmlns:a16="http://schemas.microsoft.com/office/drawing/2014/main" id="{EEC2730D-BEAB-4973-A82E-1588EECB2420}"/>
              </a:ext>
            </a:extLst>
          </p:cNvPr>
          <p:cNvSpPr>
            <a:spLocks noGrp="1"/>
          </p:cNvSpPr>
          <p:nvPr>
            <p:ph type="title"/>
          </p:nvPr>
        </p:nvSpPr>
        <p:spPr/>
        <p:txBody>
          <a:bodyPr/>
          <a:lstStyle/>
          <a:p>
            <a:r>
              <a:rPr lang="he-IL" dirty="0"/>
              <a:t>אנשי הצוות של יחידת </a:t>
            </a:r>
            <a:r>
              <a:rPr lang="en-US" dirty="0"/>
              <a:t>IPU</a:t>
            </a:r>
            <a:r>
              <a:rPr lang="he-IL" dirty="0"/>
              <a:t> שכזו</a:t>
            </a:r>
          </a:p>
        </p:txBody>
      </p:sp>
      <p:sp>
        <p:nvSpPr>
          <p:cNvPr id="3" name="מציין מיקום תוכן 2">
            <a:extLst>
              <a:ext uri="{FF2B5EF4-FFF2-40B4-BE49-F238E27FC236}">
                <a16:creationId xmlns="" xmlns:a16="http://schemas.microsoft.com/office/drawing/2014/main" id="{BB44DF27-339B-486C-B13E-3A4E3AD92B7B}"/>
              </a:ext>
            </a:extLst>
          </p:cNvPr>
          <p:cNvSpPr>
            <a:spLocks noGrp="1"/>
          </p:cNvSpPr>
          <p:nvPr>
            <p:ph idx="1"/>
          </p:nvPr>
        </p:nvSpPr>
        <p:spPr/>
        <p:txBody>
          <a:bodyPr>
            <a:normAutofit fontScale="92500" lnSpcReduction="10000"/>
          </a:bodyPr>
          <a:lstStyle/>
          <a:p>
            <a:r>
              <a:rPr lang="he-IL" dirty="0"/>
              <a:t>רופא נשים</a:t>
            </a:r>
          </a:p>
          <a:p>
            <a:r>
              <a:rPr lang="he-IL" dirty="0"/>
              <a:t>טכנאית </a:t>
            </a:r>
            <a:r>
              <a:rPr lang="en-US" dirty="0"/>
              <a:t>US</a:t>
            </a:r>
            <a:r>
              <a:rPr lang="he-IL" dirty="0"/>
              <a:t> לביקורות </a:t>
            </a:r>
            <a:r>
              <a:rPr lang="he-IL" dirty="0" err="1"/>
              <a:t>ציטוטק</a:t>
            </a:r>
            <a:endParaRPr lang="he-IL" dirty="0"/>
          </a:p>
          <a:p>
            <a:r>
              <a:rPr lang="he-IL" dirty="0"/>
              <a:t>אחות</a:t>
            </a:r>
          </a:p>
          <a:p>
            <a:r>
              <a:rPr lang="he-IL" dirty="0"/>
              <a:t>עובדת סוציאלית (הן לפונות </a:t>
            </a:r>
            <a:r>
              <a:rPr lang="he-IL" dirty="0" err="1"/>
              <a:t>לועדה</a:t>
            </a:r>
            <a:r>
              <a:rPr lang="he-IL" dirty="0"/>
              <a:t> והן כאשת קשר/מתאמת בהתאם לדרישות חוזר משרד הבריאות</a:t>
            </a:r>
          </a:p>
          <a:p>
            <a:r>
              <a:rPr lang="he-IL" dirty="0"/>
              <a:t>פסיכולוגית/עו"ס קלינית – להתערבויות נדרשות, להקמת מערך של קבוצות תמיכה (בדומה לקבוצות שמתקיימות לנשים שעברו </a:t>
            </a:r>
            <a:r>
              <a:rPr lang="en-US" dirty="0"/>
              <a:t>IUFD</a:t>
            </a:r>
            <a:r>
              <a:rPr lang="he-IL" dirty="0"/>
              <a:t>)- </a:t>
            </a:r>
            <a:r>
              <a:rPr lang="he-IL" dirty="0" err="1"/>
              <a:t>בשיתוףפעולה</a:t>
            </a:r>
            <a:r>
              <a:rPr lang="he-IL" dirty="0"/>
              <a:t> מלא עם מרפאת חווה)</a:t>
            </a:r>
          </a:p>
          <a:p>
            <a:r>
              <a:rPr lang="he-IL" dirty="0"/>
              <a:t>פקידה- הן לקבלת הנשים, הן להוות </a:t>
            </a:r>
            <a:r>
              <a:rPr lang="en-US" dirty="0"/>
              <a:t>PIVOT</a:t>
            </a:r>
            <a:r>
              <a:rPr lang="he-IL" dirty="0"/>
              <a:t> שדרכה ירוכזו הפניות השונות ותיאומי הפניות/תורים למרפאות מייעצות לפני ואחרי הפעולה</a:t>
            </a:r>
          </a:p>
          <a:p>
            <a:r>
              <a:rPr lang="he-IL" dirty="0"/>
              <a:t>רופאים מייעצים  - הדמיית רחם (</a:t>
            </a:r>
            <a:r>
              <a:rPr lang="en-US" dirty="0"/>
              <a:t>US</a:t>
            </a:r>
            <a:r>
              <a:rPr lang="he-IL" dirty="0"/>
              <a:t> תלת </a:t>
            </a:r>
            <a:r>
              <a:rPr lang="he-IL" dirty="0" err="1"/>
              <a:t>מימד</a:t>
            </a:r>
            <a:r>
              <a:rPr lang="he-IL" dirty="0"/>
              <a:t>, היסטרוסקופיה),מומחי קרישה, ראומטולוג,  </a:t>
            </a:r>
            <a:r>
              <a:rPr lang="he-IL" dirty="0" err="1"/>
              <a:t>אנדוקרינולוג,קרדיולוג</a:t>
            </a:r>
            <a:r>
              <a:rPr lang="he-IL" dirty="0"/>
              <a:t>, ייעוץ למניעת </a:t>
            </a:r>
            <a:r>
              <a:rPr lang="en-US" dirty="0"/>
              <a:t>STD</a:t>
            </a:r>
            <a:r>
              <a:rPr lang="he-IL" dirty="0"/>
              <a:t> ולאמצעי מניעה . </a:t>
            </a:r>
          </a:p>
          <a:p>
            <a:r>
              <a:rPr lang="he-IL" dirty="0"/>
              <a:t>שיתוף פעולה עם רב בית החולים –בנושא קבורת עוברים....</a:t>
            </a:r>
          </a:p>
          <a:p>
            <a:endParaRPr lang="he-IL" dirty="0"/>
          </a:p>
        </p:txBody>
      </p:sp>
    </p:spTree>
    <p:extLst>
      <p:ext uri="{BB962C8B-B14F-4D97-AF65-F5344CB8AC3E}">
        <p14:creationId xmlns="" xmlns:p14="http://schemas.microsoft.com/office/powerpoint/2010/main" val="158279581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4" descr="Louise Brown on 40 years of IVF: 'I was the world's first IVF baby, this is  my story' | The Independent | The Independent">
            <a:extLst>
              <a:ext uri="{FF2B5EF4-FFF2-40B4-BE49-F238E27FC236}">
                <a16:creationId xmlns:a16="http://schemas.microsoft.com/office/drawing/2014/main" xmlns="" id="{5A96DF52-6A88-4E3E-AAAD-3C882AEB9E89}"/>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407696" y="2695228"/>
            <a:ext cx="4572000" cy="6092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itle 3">
            <a:extLst>
              <a:ext uri="{FF2B5EF4-FFF2-40B4-BE49-F238E27FC236}">
                <a16:creationId xmlns:a16="http://schemas.microsoft.com/office/drawing/2014/main" xmlns="" id="{0FDECE27-3EEC-8EE1-534E-C0A1858621AB}"/>
              </a:ext>
            </a:extLst>
          </p:cNvPr>
          <p:cNvSpPr>
            <a:spLocks noGrp="1"/>
          </p:cNvSpPr>
          <p:nvPr>
            <p:ph type="title"/>
          </p:nvPr>
        </p:nvSpPr>
        <p:spPr>
          <a:xfrm>
            <a:off x="3887416" y="606996"/>
            <a:ext cx="7772400" cy="2520280"/>
          </a:xfrm>
        </p:spPr>
        <p:txBody>
          <a:bodyPr/>
          <a:lstStyle/>
          <a:p>
            <a:pPr algn="ctr"/>
            <a:r>
              <a:rPr lang="he-IL" dirty="0" smtClean="0"/>
              <a:t>מרכז בדרכך</a:t>
            </a:r>
            <a:br>
              <a:rPr lang="he-IL" dirty="0" smtClean="0"/>
            </a:br>
            <a:r>
              <a:rPr lang="he-IL" dirty="0" smtClean="0"/>
              <a:t/>
            </a:r>
            <a:br>
              <a:rPr lang="he-IL" dirty="0" smtClean="0"/>
            </a:br>
            <a:endParaRPr lang="en-US" dirty="0"/>
          </a:p>
        </p:txBody>
      </p:sp>
      <p:pic>
        <p:nvPicPr>
          <p:cNvPr id="5122" name="Picture 2" descr="האיגוד הישראלי למיילדות וגינקולוגיה |"/>
          <p:cNvPicPr>
            <a:picLocks noChangeAspect="1" noChangeArrowheads="1"/>
          </p:cNvPicPr>
          <p:nvPr/>
        </p:nvPicPr>
        <p:blipFill>
          <a:blip r:embed="rId4" cstate="print"/>
          <a:srcRect/>
          <a:stretch>
            <a:fillRect/>
          </a:stretch>
        </p:blipFill>
        <p:spPr bwMode="auto">
          <a:xfrm>
            <a:off x="13104440" y="8126760"/>
            <a:ext cx="2160240" cy="2160240"/>
          </a:xfrm>
          <a:prstGeom prst="rect">
            <a:avLst/>
          </a:prstGeom>
          <a:noFill/>
        </p:spPr>
      </p:pic>
      <p:sp>
        <p:nvSpPr>
          <p:cNvPr id="5124" name="AutoShape 4" descr="של 71 – שנתי ה - הכינוס הארצי התלת האיגוד הישראלי למיילדות וגינקולוגיה"/>
          <p:cNvSpPr>
            <a:spLocks noChangeAspect="1" noChangeArrowheads="1"/>
          </p:cNvSpPr>
          <p:nvPr/>
        </p:nvSpPr>
        <p:spPr bwMode="auto">
          <a:xfrm>
            <a:off x="18067338"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he-IL"/>
          </a:p>
        </p:txBody>
      </p:sp>
      <p:sp>
        <p:nvSpPr>
          <p:cNvPr id="5126" name="AutoShape 6" descr="של 71 – שנתי ה - הכינוס הארצי התלת האיגוד הישראלי למיילדות וגינקולוגיה"/>
          <p:cNvSpPr>
            <a:spLocks noChangeAspect="1" noChangeArrowheads="1"/>
          </p:cNvSpPr>
          <p:nvPr/>
        </p:nvSpPr>
        <p:spPr bwMode="auto">
          <a:xfrm>
            <a:off x="18067338"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he-IL"/>
          </a:p>
        </p:txBody>
      </p:sp>
      <p:pic>
        <p:nvPicPr>
          <p:cNvPr id="5128" name="Picture 8" descr="דף הבית - החברה הישראלית לאורוגינקולוגיה ולריצפת האגן"/>
          <p:cNvPicPr>
            <a:picLocks noChangeAspect="1" noChangeArrowheads="1"/>
          </p:cNvPicPr>
          <p:nvPr/>
        </p:nvPicPr>
        <p:blipFill>
          <a:blip r:embed="rId5" cstate="print"/>
          <a:srcRect/>
          <a:stretch>
            <a:fillRect/>
          </a:stretch>
        </p:blipFill>
        <p:spPr bwMode="auto">
          <a:xfrm>
            <a:off x="13972990" y="0"/>
            <a:ext cx="4315010" cy="2767236"/>
          </a:xfrm>
          <a:prstGeom prst="rect">
            <a:avLst/>
          </a:prstGeom>
          <a:noFill/>
        </p:spPr>
      </p:pic>
      <p:pic>
        <p:nvPicPr>
          <p:cNvPr id="5130" name="Picture 10" descr="LUKE CHUEH : THE MISCARRIAGE"/>
          <p:cNvPicPr>
            <a:picLocks noChangeAspect="1" noChangeArrowheads="1"/>
          </p:cNvPicPr>
          <p:nvPr/>
        </p:nvPicPr>
        <p:blipFill>
          <a:blip r:embed="rId6" cstate="print"/>
          <a:srcRect/>
          <a:stretch>
            <a:fillRect/>
          </a:stretch>
        </p:blipFill>
        <p:spPr bwMode="auto">
          <a:xfrm>
            <a:off x="12816408" y="8372475"/>
            <a:ext cx="2390775" cy="1914525"/>
          </a:xfrm>
          <a:prstGeom prst="rect">
            <a:avLst/>
          </a:prstGeom>
          <a:noFill/>
        </p:spPr>
      </p:pic>
      <p:pic>
        <p:nvPicPr>
          <p:cNvPr id="86018" name="Picture 2" descr="The most amazing medical breakthroughs of 2019"/>
          <p:cNvPicPr>
            <a:picLocks noChangeAspect="1" noChangeArrowheads="1"/>
          </p:cNvPicPr>
          <p:nvPr/>
        </p:nvPicPr>
        <p:blipFill>
          <a:blip r:embed="rId7" cstate="print"/>
          <a:srcRect/>
          <a:stretch>
            <a:fillRect/>
          </a:stretch>
        </p:blipFill>
        <p:spPr bwMode="auto">
          <a:xfrm>
            <a:off x="287016" y="1471092"/>
            <a:ext cx="6530133" cy="4353422"/>
          </a:xfrm>
          <a:prstGeom prst="rect">
            <a:avLst/>
          </a:prstGeom>
          <a:noFill/>
        </p:spPr>
      </p:pic>
      <p:pic>
        <p:nvPicPr>
          <p:cNvPr id="86020" name="Picture 4" descr="Research Clinical Trials For Illnesses, Diseases, Health Problems"/>
          <p:cNvPicPr>
            <a:picLocks noChangeAspect="1" noChangeArrowheads="1"/>
          </p:cNvPicPr>
          <p:nvPr/>
        </p:nvPicPr>
        <p:blipFill>
          <a:blip r:embed="rId8" cstate="print"/>
          <a:srcRect/>
          <a:stretch>
            <a:fillRect/>
          </a:stretch>
        </p:blipFill>
        <p:spPr bwMode="auto">
          <a:xfrm>
            <a:off x="10312019" y="2335188"/>
            <a:ext cx="7975981" cy="4582691"/>
          </a:xfrm>
          <a:prstGeom prst="rect">
            <a:avLst/>
          </a:prstGeom>
          <a:noFill/>
        </p:spPr>
      </p:pic>
      <p:pic>
        <p:nvPicPr>
          <p:cNvPr id="11" name="תמונה 29" descr="תמונה שמכילה מקורה, יד, אחזקה, ישיבה&#10;&#10;התיאור נוצר באופן אוטומטי">
            <a:extLst>
              <a:ext uri="{FF2B5EF4-FFF2-40B4-BE49-F238E27FC236}">
                <a16:creationId xmlns="" xmlns:a16="http://schemas.microsoft.com/office/drawing/2014/main" id="{517FBF95-ABE1-4ACF-97DD-9D2189C3283B}"/>
              </a:ext>
            </a:extLst>
          </p:cNvPr>
          <p:cNvPicPr>
            <a:picLocks noChangeAspect="1"/>
          </p:cNvPicPr>
          <p:nvPr/>
        </p:nvPicPr>
        <p:blipFill>
          <a:blip r:embed="rId9" cstate="print"/>
          <a:stretch>
            <a:fillRect/>
          </a:stretch>
        </p:blipFill>
        <p:spPr>
          <a:xfrm>
            <a:off x="13464480" y="0"/>
            <a:ext cx="2358894" cy="2504504"/>
          </a:xfrm>
          <a:prstGeom prst="rect">
            <a:avLst/>
          </a:prstGeom>
          <a:effectLst>
            <a:softEdge rad="88900"/>
          </a:effectLst>
        </p:spPr>
      </p:pic>
      <p:pic>
        <p:nvPicPr>
          <p:cNvPr id="12" name="Picture 2">
            <a:extLst>
              <a:ext uri="{FF2B5EF4-FFF2-40B4-BE49-F238E27FC236}">
                <a16:creationId xmlns="" xmlns:a16="http://schemas.microsoft.com/office/drawing/2014/main" id="{1AE046B7-8024-47FE-A335-A3EE6E6137BA}"/>
              </a:ext>
            </a:extLst>
          </p:cNvPr>
          <p:cNvPicPr>
            <a:picLocks noChangeAspect="1" noChangeArrowheads="1"/>
          </p:cNvPicPr>
          <p:nvPr/>
        </p:nvPicPr>
        <p:blipFill>
          <a:blip r:embed="rId10" cstate="print">
            <a:extLst>
              <a:ext uri="{28A0092B-C50C-407E-A947-70E740481C1C}">
                <a14:useLocalDpi xmlns="" xmlns:a14="http://schemas.microsoft.com/office/drawing/2010/main" val="0"/>
              </a:ext>
            </a:extLst>
          </a:blip>
          <a:srcRect/>
          <a:stretch>
            <a:fillRect/>
          </a:stretch>
        </p:blipFill>
        <p:spPr bwMode="auto">
          <a:xfrm>
            <a:off x="5111552" y="1399084"/>
            <a:ext cx="8058150" cy="8058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xmlns="" val="1976909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0FDECE27-3EEC-8EE1-534E-C0A1858621AB}"/>
              </a:ext>
            </a:extLst>
          </p:cNvPr>
          <p:cNvSpPr>
            <a:spLocks noGrp="1"/>
          </p:cNvSpPr>
          <p:nvPr>
            <p:ph type="title"/>
          </p:nvPr>
        </p:nvSpPr>
        <p:spPr>
          <a:xfrm>
            <a:off x="3887416" y="606996"/>
            <a:ext cx="7772400" cy="2520280"/>
          </a:xfrm>
        </p:spPr>
        <p:txBody>
          <a:bodyPr/>
          <a:lstStyle/>
          <a:p>
            <a:pPr algn="ctr"/>
            <a:r>
              <a:rPr lang="he-IL" dirty="0" smtClean="0"/>
              <a:t>מרכז בדרכך</a:t>
            </a:r>
            <a:br>
              <a:rPr lang="he-IL" dirty="0" smtClean="0"/>
            </a:br>
            <a:r>
              <a:rPr lang="he-IL" dirty="0" smtClean="0"/>
              <a:t>דר' דליה אדמון</a:t>
            </a:r>
            <a:r>
              <a:rPr lang="en-US" dirty="0" smtClean="0"/>
              <a:t/>
            </a:r>
            <a:br>
              <a:rPr lang="en-US" dirty="0" smtClean="0"/>
            </a:br>
            <a:r>
              <a:rPr lang="he-IL" dirty="0" smtClean="0"/>
              <a:t>המרכז הרפואי על שם שיבא </a:t>
            </a:r>
            <a:br>
              <a:rPr lang="he-IL" dirty="0" smtClean="0"/>
            </a:br>
            <a:endParaRPr lang="en-US" dirty="0"/>
          </a:p>
        </p:txBody>
      </p:sp>
      <p:sp>
        <p:nvSpPr>
          <p:cNvPr id="5" name="Text Placeholder 4">
            <a:extLst>
              <a:ext uri="{FF2B5EF4-FFF2-40B4-BE49-F238E27FC236}">
                <a16:creationId xmlns:a16="http://schemas.microsoft.com/office/drawing/2014/main" xmlns="" id="{9BE8DD4A-CD6D-A5F4-DA73-1A709B49DAB0}"/>
              </a:ext>
            </a:extLst>
          </p:cNvPr>
          <p:cNvSpPr>
            <a:spLocks noGrp="1"/>
          </p:cNvSpPr>
          <p:nvPr>
            <p:ph type="body" sz="half" idx="4294967295"/>
          </p:nvPr>
        </p:nvSpPr>
        <p:spPr>
          <a:xfrm>
            <a:off x="709613" y="3568345"/>
            <a:ext cx="8229600" cy="4691063"/>
          </a:xfrm>
        </p:spPr>
        <p:txBody>
          <a:bodyPr/>
          <a:lstStyle/>
          <a:p>
            <a:pPr>
              <a:buNone/>
            </a:pPr>
            <a:endParaRPr lang="en-US" dirty="0"/>
          </a:p>
        </p:txBody>
      </p:sp>
      <p:pic>
        <p:nvPicPr>
          <p:cNvPr id="5122" name="Picture 2" descr="האיגוד הישראלי למיילדות וגינקולוגיה |"/>
          <p:cNvPicPr>
            <a:picLocks noChangeAspect="1" noChangeArrowheads="1"/>
          </p:cNvPicPr>
          <p:nvPr/>
        </p:nvPicPr>
        <p:blipFill>
          <a:blip r:embed="rId2" cstate="print"/>
          <a:srcRect/>
          <a:stretch>
            <a:fillRect/>
          </a:stretch>
        </p:blipFill>
        <p:spPr bwMode="auto">
          <a:xfrm>
            <a:off x="13104440" y="8126760"/>
            <a:ext cx="2160240" cy="2160240"/>
          </a:xfrm>
          <a:prstGeom prst="rect">
            <a:avLst/>
          </a:prstGeom>
          <a:noFill/>
        </p:spPr>
      </p:pic>
      <p:sp>
        <p:nvSpPr>
          <p:cNvPr id="5124" name="AutoShape 4" descr="של 71 – שנתי ה - הכינוס הארצי התלת האיגוד הישראלי למיילדות וגינקולוגיה"/>
          <p:cNvSpPr>
            <a:spLocks noChangeAspect="1" noChangeArrowheads="1"/>
          </p:cNvSpPr>
          <p:nvPr/>
        </p:nvSpPr>
        <p:spPr bwMode="auto">
          <a:xfrm>
            <a:off x="18067338"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he-IL"/>
          </a:p>
        </p:txBody>
      </p:sp>
      <p:sp>
        <p:nvSpPr>
          <p:cNvPr id="5126" name="AutoShape 6" descr="של 71 – שנתי ה - הכינוס הארצי התלת האיגוד הישראלי למיילדות וגינקולוגיה"/>
          <p:cNvSpPr>
            <a:spLocks noChangeAspect="1" noChangeArrowheads="1"/>
          </p:cNvSpPr>
          <p:nvPr/>
        </p:nvSpPr>
        <p:spPr bwMode="auto">
          <a:xfrm>
            <a:off x="18067338"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he-IL"/>
          </a:p>
        </p:txBody>
      </p:sp>
      <p:pic>
        <p:nvPicPr>
          <p:cNvPr id="5128" name="Picture 8" descr="דף הבית - החברה הישראלית לאורוגינקולוגיה ולריצפת האגן"/>
          <p:cNvPicPr>
            <a:picLocks noChangeAspect="1" noChangeArrowheads="1"/>
          </p:cNvPicPr>
          <p:nvPr/>
        </p:nvPicPr>
        <p:blipFill>
          <a:blip r:embed="rId3" cstate="print"/>
          <a:srcRect/>
          <a:stretch>
            <a:fillRect/>
          </a:stretch>
        </p:blipFill>
        <p:spPr bwMode="auto">
          <a:xfrm>
            <a:off x="13972990" y="0"/>
            <a:ext cx="4315010" cy="2767236"/>
          </a:xfrm>
          <a:prstGeom prst="rect">
            <a:avLst/>
          </a:prstGeom>
          <a:noFill/>
        </p:spPr>
      </p:pic>
      <p:pic>
        <p:nvPicPr>
          <p:cNvPr id="5130" name="Picture 10" descr="LUKE CHUEH : THE MISCARRIAGE"/>
          <p:cNvPicPr>
            <a:picLocks noChangeAspect="1" noChangeArrowheads="1"/>
          </p:cNvPicPr>
          <p:nvPr/>
        </p:nvPicPr>
        <p:blipFill>
          <a:blip r:embed="rId4" cstate="print"/>
          <a:srcRect/>
          <a:stretch>
            <a:fillRect/>
          </a:stretch>
        </p:blipFill>
        <p:spPr bwMode="auto">
          <a:xfrm>
            <a:off x="12816408" y="8372475"/>
            <a:ext cx="2390775" cy="1914525"/>
          </a:xfrm>
          <a:prstGeom prst="rect">
            <a:avLst/>
          </a:prstGeom>
          <a:noFill/>
        </p:spPr>
      </p:pic>
      <p:pic>
        <p:nvPicPr>
          <p:cNvPr id="36866" name="Picture 2" descr="Logo"/>
          <p:cNvPicPr>
            <a:picLocks noChangeAspect="1" noChangeArrowheads="1"/>
          </p:cNvPicPr>
          <p:nvPr/>
        </p:nvPicPr>
        <p:blipFill>
          <a:blip r:embed="rId5" cstate="print"/>
          <a:srcRect/>
          <a:stretch>
            <a:fillRect/>
          </a:stretch>
        </p:blipFill>
        <p:spPr bwMode="auto">
          <a:xfrm>
            <a:off x="5687616" y="0"/>
            <a:ext cx="10915650" cy="57054751"/>
          </a:xfrm>
          <a:prstGeom prst="rect">
            <a:avLst/>
          </a:prstGeom>
          <a:noFill/>
        </p:spPr>
      </p:pic>
    </p:spTree>
    <p:extLst>
      <p:ext uri="{BB962C8B-B14F-4D97-AF65-F5344CB8AC3E}">
        <p14:creationId xmlns:p14="http://schemas.microsoft.com/office/powerpoint/2010/main" xmlns="" val="197690975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0FDECE27-3EEC-8EE1-534E-C0A1858621AB}"/>
              </a:ext>
            </a:extLst>
          </p:cNvPr>
          <p:cNvSpPr>
            <a:spLocks noGrp="1"/>
          </p:cNvSpPr>
          <p:nvPr>
            <p:ph type="title"/>
          </p:nvPr>
        </p:nvSpPr>
        <p:spPr>
          <a:xfrm>
            <a:off x="3887416" y="606996"/>
            <a:ext cx="7772400" cy="2520280"/>
          </a:xfrm>
        </p:spPr>
        <p:txBody>
          <a:bodyPr/>
          <a:lstStyle/>
          <a:p>
            <a:pPr algn="ctr"/>
            <a:r>
              <a:rPr lang="he-IL" dirty="0" smtClean="0"/>
              <a:t>מרכז בדרכך</a:t>
            </a:r>
            <a:br>
              <a:rPr lang="he-IL" dirty="0" smtClean="0"/>
            </a:br>
            <a:r>
              <a:rPr lang="he-IL" dirty="0" smtClean="0"/>
              <a:t/>
            </a:r>
            <a:br>
              <a:rPr lang="he-IL" dirty="0" smtClean="0"/>
            </a:br>
            <a:endParaRPr lang="en-US" dirty="0"/>
          </a:p>
        </p:txBody>
      </p:sp>
      <p:sp>
        <p:nvSpPr>
          <p:cNvPr id="5" name="Text Placeholder 4">
            <a:extLst>
              <a:ext uri="{FF2B5EF4-FFF2-40B4-BE49-F238E27FC236}">
                <a16:creationId xmlns:a16="http://schemas.microsoft.com/office/drawing/2014/main" xmlns="" id="{9BE8DD4A-CD6D-A5F4-DA73-1A709B49DAB0}"/>
              </a:ext>
            </a:extLst>
          </p:cNvPr>
          <p:cNvSpPr>
            <a:spLocks noGrp="1"/>
          </p:cNvSpPr>
          <p:nvPr>
            <p:ph type="body" sz="half" idx="4294967295"/>
          </p:nvPr>
        </p:nvSpPr>
        <p:spPr>
          <a:xfrm>
            <a:off x="863080" y="2911252"/>
            <a:ext cx="16787315" cy="5976664"/>
          </a:xfrm>
        </p:spPr>
        <p:txBody>
          <a:bodyPr>
            <a:normAutofit fontScale="92500" lnSpcReduction="10000"/>
          </a:bodyPr>
          <a:lstStyle/>
          <a:p>
            <a:pPr algn="r" defTabSz="1632844" rtl="1" fontAlgn="base">
              <a:spcBef>
                <a:spcPct val="0"/>
              </a:spcBef>
              <a:spcAft>
                <a:spcPct val="0"/>
              </a:spcAft>
            </a:pPr>
            <a:r>
              <a:rPr lang="he-IL" sz="4000" dirty="0" smtClean="0">
                <a:solidFill>
                  <a:srgbClr val="222222"/>
                </a:solidFill>
                <a:latin typeface="Arial" pitchFamily="34" charset="0"/>
                <a:ea typeface="Calibri" pitchFamily="34" charset="0"/>
                <a:cs typeface="Arial" pitchFamily="34" charset="0"/>
              </a:rPr>
              <a:t>כ</a:t>
            </a:r>
            <a:r>
              <a:rPr lang="he-IL" sz="4000" b="1" u="sng" dirty="0" smtClean="0">
                <a:solidFill>
                  <a:srgbClr val="222222"/>
                </a:solidFill>
                <a:latin typeface="Arial" pitchFamily="34" charset="0"/>
                <a:ea typeface="Calibri" pitchFamily="34" charset="0"/>
                <a:cs typeface="Arial" pitchFamily="34" charset="0"/>
              </a:rPr>
              <a:t>מתמחה</a:t>
            </a:r>
            <a:r>
              <a:rPr lang="he-IL" sz="4000" dirty="0" smtClean="0">
                <a:solidFill>
                  <a:srgbClr val="222222"/>
                </a:solidFill>
                <a:latin typeface="Arial" pitchFamily="34" charset="0"/>
                <a:ea typeface="Calibri" pitchFamily="34" charset="0"/>
                <a:cs typeface="Arial" pitchFamily="34" charset="0"/>
              </a:rPr>
              <a:t> לטפל בהפלה נדחית במיון היה </a:t>
            </a:r>
            <a:r>
              <a:rPr lang="he-IL" sz="4000" b="1" u="sng" dirty="0" smtClean="0">
                <a:solidFill>
                  <a:srgbClr val="222222"/>
                </a:solidFill>
                <a:latin typeface="Arial" pitchFamily="34" charset="0"/>
                <a:ea typeface="Calibri" pitchFamily="34" charset="0"/>
                <a:cs typeface="Arial" pitchFamily="34" charset="0"/>
              </a:rPr>
              <a:t>״עבודה קלה ומהירה״</a:t>
            </a:r>
            <a:r>
              <a:rPr lang="he-IL" sz="4000" dirty="0" smtClean="0">
                <a:solidFill>
                  <a:srgbClr val="222222"/>
                </a:solidFill>
                <a:latin typeface="Arial" pitchFamily="34" charset="0"/>
                <a:ea typeface="Calibri" pitchFamily="34" charset="0"/>
                <a:cs typeface="Arial" pitchFamily="34" charset="0"/>
              </a:rPr>
              <a:t> לתקתק את האישה כמה שיותר מהר כדי להתמודד עם העומס. </a:t>
            </a:r>
          </a:p>
          <a:p>
            <a:pPr algn="r" defTabSz="1632844" rtl="1" fontAlgn="base">
              <a:spcBef>
                <a:spcPct val="0"/>
              </a:spcBef>
              <a:spcAft>
                <a:spcPct val="0"/>
              </a:spcAft>
            </a:pPr>
            <a:r>
              <a:rPr lang="he-IL" sz="4000" b="1" dirty="0" smtClean="0">
                <a:solidFill>
                  <a:srgbClr val="222222"/>
                </a:solidFill>
                <a:latin typeface="Arial" pitchFamily="34" charset="0"/>
                <a:ea typeface="Calibri" pitchFamily="34" charset="0"/>
                <a:cs typeface="Arial" pitchFamily="34" charset="0"/>
              </a:rPr>
              <a:t>כשנתיים</a:t>
            </a:r>
            <a:r>
              <a:rPr lang="he-IL" sz="4000" dirty="0" smtClean="0">
                <a:solidFill>
                  <a:srgbClr val="222222"/>
                </a:solidFill>
                <a:latin typeface="Arial" pitchFamily="34" charset="0"/>
                <a:ea typeface="Calibri" pitchFamily="34" charset="0"/>
                <a:cs typeface="Arial" pitchFamily="34" charset="0"/>
              </a:rPr>
              <a:t> לתוך ההתמחות </a:t>
            </a:r>
            <a:r>
              <a:rPr lang="he-IL" sz="4000" b="1" u="sng" dirty="0" smtClean="0">
                <a:solidFill>
                  <a:srgbClr val="222222"/>
                </a:solidFill>
                <a:latin typeface="Arial" pitchFamily="34" charset="0"/>
                <a:ea typeface="Calibri" pitchFamily="34" charset="0"/>
                <a:cs typeface="Arial" pitchFamily="34" charset="0"/>
              </a:rPr>
              <a:t>נתקלתי באישה שחוותה את האובדן</a:t>
            </a:r>
            <a:r>
              <a:rPr lang="he-IL" sz="4000" dirty="0" smtClean="0">
                <a:solidFill>
                  <a:srgbClr val="222222"/>
                </a:solidFill>
                <a:latin typeface="Arial" pitchFamily="34" charset="0"/>
                <a:ea typeface="Calibri" pitchFamily="34" charset="0"/>
                <a:cs typeface="Arial" pitchFamily="34" charset="0"/>
              </a:rPr>
              <a:t> של ההפלה הנדחית הצעירה באופן דיי קשה</a:t>
            </a:r>
          </a:p>
          <a:p>
            <a:pPr algn="r" defTabSz="1632844" rtl="1" fontAlgn="base">
              <a:spcBef>
                <a:spcPct val="0"/>
              </a:spcBef>
              <a:spcAft>
                <a:spcPct val="0"/>
              </a:spcAft>
            </a:pPr>
            <a:r>
              <a:rPr lang="he-IL" sz="4000" dirty="0" smtClean="0">
                <a:solidFill>
                  <a:srgbClr val="222222"/>
                </a:solidFill>
                <a:latin typeface="Arial" pitchFamily="34" charset="0"/>
                <a:ea typeface="Calibri" pitchFamily="34" charset="0"/>
                <a:cs typeface="Arial" pitchFamily="34" charset="0"/>
              </a:rPr>
              <a:t> שזה גרם לי לעצור לרגע ובאמת לשוחח איתה ולהבין את האובדן מהפרספקטיבה שלה. לי זה היה בליטד אוביום.</a:t>
            </a:r>
          </a:p>
          <a:p>
            <a:pPr algn="r" defTabSz="1632844" rtl="1" fontAlgn="base">
              <a:spcBef>
                <a:spcPct val="0"/>
              </a:spcBef>
              <a:spcAft>
                <a:spcPct val="0"/>
              </a:spcAft>
            </a:pPr>
            <a:r>
              <a:rPr lang="he-IL" sz="4000" dirty="0" smtClean="0">
                <a:solidFill>
                  <a:srgbClr val="222222"/>
                </a:solidFill>
                <a:latin typeface="Arial" pitchFamily="34" charset="0"/>
                <a:ea typeface="Calibri" pitchFamily="34" charset="0"/>
                <a:cs typeface="Arial" pitchFamily="34" charset="0"/>
              </a:rPr>
              <a:t> </a:t>
            </a:r>
            <a:r>
              <a:rPr lang="he-IL" sz="4000" b="1" u="sng" dirty="0" smtClean="0">
                <a:solidFill>
                  <a:srgbClr val="222222"/>
                </a:solidFill>
                <a:latin typeface="Arial" pitchFamily="34" charset="0"/>
                <a:ea typeface="Calibri" pitchFamily="34" charset="0"/>
                <a:cs typeface="Arial" pitchFamily="34" charset="0"/>
              </a:rPr>
              <a:t>לה זה היה אובדן של כל עולמה</a:t>
            </a:r>
            <a:r>
              <a:rPr lang="he-IL" sz="4000" dirty="0" smtClean="0">
                <a:solidFill>
                  <a:srgbClr val="222222"/>
                </a:solidFill>
                <a:latin typeface="Arial" pitchFamily="34" charset="0"/>
                <a:ea typeface="Calibri" pitchFamily="34" charset="0"/>
                <a:cs typeface="Arial" pitchFamily="34" charset="0"/>
              </a:rPr>
              <a:t>! לכן מאז אני תמיד עוצרת לרגע ומשוחחת עם האישה ובן הזוג ומסבירה להם שאין אשמים</a:t>
            </a:r>
          </a:p>
          <a:p>
            <a:pPr algn="r" defTabSz="1632844" rtl="1" fontAlgn="base">
              <a:spcBef>
                <a:spcPct val="0"/>
              </a:spcBef>
              <a:spcAft>
                <a:spcPct val="0"/>
              </a:spcAft>
            </a:pPr>
            <a:r>
              <a:rPr lang="he-IL" sz="4000" dirty="0" smtClean="0">
                <a:solidFill>
                  <a:srgbClr val="222222"/>
                </a:solidFill>
                <a:latin typeface="Arial" pitchFamily="34" charset="0"/>
                <a:ea typeface="Calibri" pitchFamily="34" charset="0"/>
                <a:cs typeface="Arial" pitchFamily="34" charset="0"/>
              </a:rPr>
              <a:t>. שלצערנו זה קורה. צריך להתאבל ולהמשיך הלאה</a:t>
            </a:r>
          </a:p>
          <a:p>
            <a:pPr algn="r" defTabSz="1632844" rtl="1" fontAlgn="base">
              <a:spcBef>
                <a:spcPct val="0"/>
              </a:spcBef>
              <a:spcAft>
                <a:spcPct val="0"/>
              </a:spcAft>
            </a:pPr>
            <a:r>
              <a:rPr lang="he-IL" sz="4000" dirty="0" smtClean="0">
                <a:solidFill>
                  <a:srgbClr val="222222"/>
                </a:solidFill>
                <a:latin typeface="Arial" pitchFamily="34" charset="0"/>
                <a:ea typeface="Calibri" pitchFamily="34" charset="0"/>
                <a:cs typeface="Arial" pitchFamily="34" charset="0"/>
              </a:rPr>
              <a:t>. העובדה ש</a:t>
            </a:r>
            <a:r>
              <a:rPr lang="he-IL" sz="4000" b="1" u="sng" dirty="0" smtClean="0">
                <a:solidFill>
                  <a:srgbClr val="222222"/>
                </a:solidFill>
                <a:latin typeface="Arial" pitchFamily="34" charset="0"/>
                <a:ea typeface="Calibri" pitchFamily="34" charset="0"/>
                <a:cs typeface="Arial" pitchFamily="34" charset="0"/>
              </a:rPr>
              <a:t>כעת יש להן מקום לפנות ולהכיל את הצער</a:t>
            </a:r>
            <a:r>
              <a:rPr lang="he-IL" sz="4000" dirty="0" smtClean="0">
                <a:solidFill>
                  <a:srgbClr val="222222"/>
                </a:solidFill>
                <a:latin typeface="Arial" pitchFamily="34" charset="0"/>
                <a:ea typeface="Calibri" pitchFamily="34" charset="0"/>
                <a:cs typeface="Arial" pitchFamily="34" charset="0"/>
              </a:rPr>
              <a:t> בנוסף לכך, זה מדהים! המון תודות</a:t>
            </a:r>
            <a:r>
              <a:rPr lang="en-US" sz="4000" dirty="0" smtClean="0">
                <a:solidFill>
                  <a:srgbClr val="222222"/>
                </a:solidFill>
                <a:latin typeface="Arial" pitchFamily="34" charset="0"/>
                <a:ea typeface="Calibri" pitchFamily="34" charset="0"/>
                <a:cs typeface="Arial" pitchFamily="34" charset="0"/>
              </a:rPr>
              <a:t>!</a:t>
            </a:r>
            <a:endParaRPr lang="en-US" sz="4000" dirty="0" smtClean="0">
              <a:latin typeface="Arial" pitchFamily="34" charset="0"/>
              <a:cs typeface="Arial" pitchFamily="34" charset="0"/>
            </a:endParaRPr>
          </a:p>
          <a:p>
            <a:pPr>
              <a:buNone/>
            </a:pPr>
            <a:endParaRPr lang="en-US" dirty="0"/>
          </a:p>
        </p:txBody>
      </p:sp>
      <p:pic>
        <p:nvPicPr>
          <p:cNvPr id="5122" name="Picture 2" descr="האיגוד הישראלי למיילדות וגינקולוגיה |"/>
          <p:cNvPicPr>
            <a:picLocks noChangeAspect="1" noChangeArrowheads="1"/>
          </p:cNvPicPr>
          <p:nvPr/>
        </p:nvPicPr>
        <p:blipFill>
          <a:blip r:embed="rId2" cstate="print"/>
          <a:srcRect/>
          <a:stretch>
            <a:fillRect/>
          </a:stretch>
        </p:blipFill>
        <p:spPr bwMode="auto">
          <a:xfrm>
            <a:off x="13104440" y="8126760"/>
            <a:ext cx="2160240" cy="2160240"/>
          </a:xfrm>
          <a:prstGeom prst="rect">
            <a:avLst/>
          </a:prstGeom>
          <a:noFill/>
        </p:spPr>
      </p:pic>
      <p:sp>
        <p:nvSpPr>
          <p:cNvPr id="5124" name="AutoShape 4" descr="של 71 – שנתי ה - הכינוס הארצי התלת האיגוד הישראלי למיילדות וגינקולוגיה"/>
          <p:cNvSpPr>
            <a:spLocks noChangeAspect="1" noChangeArrowheads="1"/>
          </p:cNvSpPr>
          <p:nvPr/>
        </p:nvSpPr>
        <p:spPr bwMode="auto">
          <a:xfrm>
            <a:off x="18067338"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he-IL"/>
          </a:p>
        </p:txBody>
      </p:sp>
      <p:sp>
        <p:nvSpPr>
          <p:cNvPr id="5126" name="AutoShape 6" descr="של 71 – שנתי ה - הכינוס הארצי התלת האיגוד הישראלי למיילדות וגינקולוגיה"/>
          <p:cNvSpPr>
            <a:spLocks noChangeAspect="1" noChangeArrowheads="1"/>
          </p:cNvSpPr>
          <p:nvPr/>
        </p:nvSpPr>
        <p:spPr bwMode="auto">
          <a:xfrm>
            <a:off x="18067338"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he-IL"/>
          </a:p>
        </p:txBody>
      </p:sp>
      <p:pic>
        <p:nvPicPr>
          <p:cNvPr id="5128" name="Picture 8" descr="דף הבית - החברה הישראלית לאורוגינקולוגיה ולריצפת האגן"/>
          <p:cNvPicPr>
            <a:picLocks noChangeAspect="1" noChangeArrowheads="1"/>
          </p:cNvPicPr>
          <p:nvPr/>
        </p:nvPicPr>
        <p:blipFill>
          <a:blip r:embed="rId3" cstate="print"/>
          <a:srcRect/>
          <a:stretch>
            <a:fillRect/>
          </a:stretch>
        </p:blipFill>
        <p:spPr bwMode="auto">
          <a:xfrm>
            <a:off x="13972990" y="0"/>
            <a:ext cx="4315010" cy="2767236"/>
          </a:xfrm>
          <a:prstGeom prst="rect">
            <a:avLst/>
          </a:prstGeom>
          <a:noFill/>
        </p:spPr>
      </p:pic>
      <p:pic>
        <p:nvPicPr>
          <p:cNvPr id="5130" name="Picture 10" descr="LUKE CHUEH : THE MISCARRIAGE"/>
          <p:cNvPicPr>
            <a:picLocks noChangeAspect="1" noChangeArrowheads="1"/>
          </p:cNvPicPr>
          <p:nvPr/>
        </p:nvPicPr>
        <p:blipFill>
          <a:blip r:embed="rId4" cstate="print"/>
          <a:srcRect/>
          <a:stretch>
            <a:fillRect/>
          </a:stretch>
        </p:blipFill>
        <p:spPr bwMode="auto">
          <a:xfrm>
            <a:off x="1655168" y="606996"/>
            <a:ext cx="2390775" cy="1914525"/>
          </a:xfrm>
          <a:prstGeom prst="rect">
            <a:avLst/>
          </a:prstGeom>
          <a:noFill/>
        </p:spPr>
      </p:pic>
    </p:spTree>
    <p:extLst>
      <p:ext uri="{BB962C8B-B14F-4D97-AF65-F5344CB8AC3E}">
        <p14:creationId xmlns:p14="http://schemas.microsoft.com/office/powerpoint/2010/main" xmlns="" val="197690975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0FDECE27-3EEC-8EE1-534E-C0A1858621AB}"/>
              </a:ext>
            </a:extLst>
          </p:cNvPr>
          <p:cNvSpPr>
            <a:spLocks noGrp="1"/>
          </p:cNvSpPr>
          <p:nvPr>
            <p:ph type="title"/>
          </p:nvPr>
        </p:nvSpPr>
        <p:spPr>
          <a:xfrm>
            <a:off x="3887416" y="606996"/>
            <a:ext cx="7772400" cy="2520280"/>
          </a:xfrm>
        </p:spPr>
        <p:txBody>
          <a:bodyPr/>
          <a:lstStyle/>
          <a:p>
            <a:pPr algn="ctr"/>
            <a:r>
              <a:rPr lang="he-IL" dirty="0" smtClean="0"/>
              <a:t>מרכז בדרכך</a:t>
            </a:r>
            <a:br>
              <a:rPr lang="he-IL" dirty="0" smtClean="0"/>
            </a:br>
            <a:r>
              <a:rPr lang="he-IL" dirty="0" smtClean="0"/>
              <a:t/>
            </a:r>
            <a:br>
              <a:rPr lang="he-IL" dirty="0" smtClean="0"/>
            </a:br>
            <a:endParaRPr lang="en-US" dirty="0"/>
          </a:p>
        </p:txBody>
      </p:sp>
      <p:sp>
        <p:nvSpPr>
          <p:cNvPr id="5" name="Text Placeholder 4">
            <a:extLst>
              <a:ext uri="{FF2B5EF4-FFF2-40B4-BE49-F238E27FC236}">
                <a16:creationId xmlns:a16="http://schemas.microsoft.com/office/drawing/2014/main" xmlns="" id="{9BE8DD4A-CD6D-A5F4-DA73-1A709B49DAB0}"/>
              </a:ext>
            </a:extLst>
          </p:cNvPr>
          <p:cNvSpPr>
            <a:spLocks noGrp="1"/>
          </p:cNvSpPr>
          <p:nvPr>
            <p:ph type="body" sz="half" idx="4294967295"/>
          </p:nvPr>
        </p:nvSpPr>
        <p:spPr>
          <a:xfrm>
            <a:off x="7703840" y="2047156"/>
            <a:ext cx="4752528" cy="2088232"/>
          </a:xfrm>
        </p:spPr>
        <p:txBody>
          <a:bodyPr>
            <a:normAutofit lnSpcReduction="10000"/>
          </a:bodyPr>
          <a:lstStyle/>
          <a:p>
            <a:pPr algn="ctr">
              <a:buNone/>
            </a:pPr>
            <a:r>
              <a:rPr lang="en-US" dirty="0" smtClean="0"/>
              <a:t>Dr </a:t>
            </a:r>
            <a:r>
              <a:rPr lang="en-US" dirty="0" err="1" smtClean="0"/>
              <a:t>Tedros</a:t>
            </a:r>
            <a:r>
              <a:rPr lang="en-US" dirty="0" smtClean="0"/>
              <a:t> </a:t>
            </a:r>
            <a:r>
              <a:rPr lang="en-US" dirty="0" err="1" smtClean="0"/>
              <a:t>Adhanom</a:t>
            </a:r>
            <a:r>
              <a:rPr lang="en-US" dirty="0" smtClean="0"/>
              <a:t> </a:t>
            </a:r>
            <a:r>
              <a:rPr lang="en-US" dirty="0" err="1" smtClean="0"/>
              <a:t>Ghebreyesus</a:t>
            </a:r>
            <a:endParaRPr lang="en-US" dirty="0" smtClean="0"/>
          </a:p>
          <a:p>
            <a:pPr algn="ctr">
              <a:buNone/>
            </a:pPr>
            <a:r>
              <a:rPr lang="en-US" dirty="0" smtClean="0"/>
              <a:t>World Health Organization</a:t>
            </a:r>
          </a:p>
          <a:p>
            <a:pPr algn="ctr">
              <a:buNone/>
            </a:pPr>
            <a:r>
              <a:rPr lang="en-US" dirty="0" smtClean="0"/>
              <a:t> Director-General </a:t>
            </a:r>
          </a:p>
          <a:p>
            <a:pPr>
              <a:buNone/>
            </a:pPr>
            <a:endParaRPr lang="en-US" dirty="0"/>
          </a:p>
        </p:txBody>
      </p:sp>
      <p:pic>
        <p:nvPicPr>
          <p:cNvPr id="5122" name="Picture 2" descr="האיגוד הישראלי למיילדות וגינקולוגיה |"/>
          <p:cNvPicPr>
            <a:picLocks noChangeAspect="1" noChangeArrowheads="1"/>
          </p:cNvPicPr>
          <p:nvPr/>
        </p:nvPicPr>
        <p:blipFill>
          <a:blip r:embed="rId2" cstate="print"/>
          <a:srcRect/>
          <a:stretch>
            <a:fillRect/>
          </a:stretch>
        </p:blipFill>
        <p:spPr bwMode="auto">
          <a:xfrm>
            <a:off x="13104440" y="8126760"/>
            <a:ext cx="2160240" cy="2160240"/>
          </a:xfrm>
          <a:prstGeom prst="rect">
            <a:avLst/>
          </a:prstGeom>
          <a:noFill/>
        </p:spPr>
      </p:pic>
      <p:sp>
        <p:nvSpPr>
          <p:cNvPr id="5124" name="AutoShape 4" descr="של 71 – שנתי ה - הכינוס הארצי התלת האיגוד הישראלי למיילדות וגינקולוגיה"/>
          <p:cNvSpPr>
            <a:spLocks noChangeAspect="1" noChangeArrowheads="1"/>
          </p:cNvSpPr>
          <p:nvPr/>
        </p:nvSpPr>
        <p:spPr bwMode="auto">
          <a:xfrm>
            <a:off x="18067338"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he-IL"/>
          </a:p>
        </p:txBody>
      </p:sp>
      <p:sp>
        <p:nvSpPr>
          <p:cNvPr id="5126" name="AutoShape 6" descr="של 71 – שנתי ה - הכינוס הארצי התלת האיגוד הישראלי למיילדות וגינקולוגיה"/>
          <p:cNvSpPr>
            <a:spLocks noChangeAspect="1" noChangeArrowheads="1"/>
          </p:cNvSpPr>
          <p:nvPr/>
        </p:nvSpPr>
        <p:spPr bwMode="auto">
          <a:xfrm>
            <a:off x="18067338"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he-IL"/>
          </a:p>
        </p:txBody>
      </p:sp>
      <p:pic>
        <p:nvPicPr>
          <p:cNvPr id="5128" name="Picture 8" descr="דף הבית - החברה הישראלית לאורוגינקולוגיה ולריצפת האגן"/>
          <p:cNvPicPr>
            <a:picLocks noChangeAspect="1" noChangeArrowheads="1"/>
          </p:cNvPicPr>
          <p:nvPr/>
        </p:nvPicPr>
        <p:blipFill>
          <a:blip r:embed="rId3" cstate="print"/>
          <a:srcRect/>
          <a:stretch>
            <a:fillRect/>
          </a:stretch>
        </p:blipFill>
        <p:spPr bwMode="auto">
          <a:xfrm>
            <a:off x="13972990" y="0"/>
            <a:ext cx="4315010" cy="2767236"/>
          </a:xfrm>
          <a:prstGeom prst="rect">
            <a:avLst/>
          </a:prstGeom>
          <a:noFill/>
        </p:spPr>
      </p:pic>
      <p:pic>
        <p:nvPicPr>
          <p:cNvPr id="5130" name="Picture 10" descr="LUKE CHUEH : THE MISCARRIAGE"/>
          <p:cNvPicPr>
            <a:picLocks noChangeAspect="1" noChangeArrowheads="1"/>
          </p:cNvPicPr>
          <p:nvPr/>
        </p:nvPicPr>
        <p:blipFill>
          <a:blip r:embed="rId4" cstate="print"/>
          <a:srcRect/>
          <a:stretch>
            <a:fillRect/>
          </a:stretch>
        </p:blipFill>
        <p:spPr bwMode="auto">
          <a:xfrm>
            <a:off x="12816408" y="8372475"/>
            <a:ext cx="2390775" cy="1914525"/>
          </a:xfrm>
          <a:prstGeom prst="rect">
            <a:avLst/>
          </a:prstGeom>
          <a:noFill/>
        </p:spPr>
      </p:pic>
      <p:pic>
        <p:nvPicPr>
          <p:cNvPr id="9" name="Picture 8" descr="dr-tedros_thumbnail_1536x1536.jpg"/>
          <p:cNvPicPr>
            <a:picLocks noChangeAspect="1"/>
          </p:cNvPicPr>
          <p:nvPr/>
        </p:nvPicPr>
        <p:blipFill>
          <a:blip r:embed="rId5" cstate="print"/>
          <a:stretch>
            <a:fillRect/>
          </a:stretch>
        </p:blipFill>
        <p:spPr>
          <a:xfrm>
            <a:off x="1223120" y="1471092"/>
            <a:ext cx="5328592" cy="3996444"/>
          </a:xfrm>
          <a:prstGeom prst="rect">
            <a:avLst/>
          </a:prstGeom>
        </p:spPr>
      </p:pic>
      <p:sp>
        <p:nvSpPr>
          <p:cNvPr id="10" name="Rectangle 9"/>
          <p:cNvSpPr/>
          <p:nvPr/>
        </p:nvSpPr>
        <p:spPr>
          <a:xfrm>
            <a:off x="6505393" y="4958834"/>
            <a:ext cx="5277214" cy="369332"/>
          </a:xfrm>
          <a:prstGeom prst="rect">
            <a:avLst/>
          </a:prstGeom>
        </p:spPr>
        <p:txBody>
          <a:bodyPr wrap="none">
            <a:spAutoFit/>
          </a:bodyPr>
          <a:lstStyle/>
          <a:p>
            <a:r>
              <a:rPr lang="en-US" b="1" dirty="0" smtClean="0"/>
              <a:t>Ultimately, there is no health without mental health. </a:t>
            </a:r>
            <a:endParaRPr lang="he-IL" dirty="0"/>
          </a:p>
        </p:txBody>
      </p:sp>
      <p:sp>
        <p:nvSpPr>
          <p:cNvPr id="11" name="Rectangle 10"/>
          <p:cNvSpPr/>
          <p:nvPr/>
        </p:nvSpPr>
        <p:spPr>
          <a:xfrm>
            <a:off x="1223120" y="5719564"/>
            <a:ext cx="15497384" cy="2554545"/>
          </a:xfrm>
          <a:prstGeom prst="rect">
            <a:avLst/>
          </a:prstGeom>
          <a:noFill/>
        </p:spPr>
        <p:txBody>
          <a:bodyPr wrap="square" lIns="91440" tIns="45720" rIns="91440" bIns="45720">
            <a:spAutoFit/>
          </a:bodyPr>
          <a:lstStyle/>
          <a:p>
            <a:pPr algn="ctr"/>
            <a:r>
              <a:rPr lang="en-US" sz="80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Ultimately, there is no health without mental health. </a:t>
            </a:r>
            <a:endParaRPr lang="he-IL" sz="80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spTree>
    <p:extLst>
      <p:ext uri="{BB962C8B-B14F-4D97-AF65-F5344CB8AC3E}">
        <p14:creationId xmlns:p14="http://schemas.microsoft.com/office/powerpoint/2010/main" xmlns="" val="197690975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תמונה 31">
            <a:extLst>
              <a:ext uri="{FF2B5EF4-FFF2-40B4-BE49-F238E27FC236}">
                <a16:creationId xmlns:a16="http://schemas.microsoft.com/office/drawing/2014/main" xmlns="" id="{27723D53-6BC3-4798-BFB1-2C1C1154A114}"/>
              </a:ext>
            </a:extLst>
          </p:cNvPr>
          <p:cNvPicPr>
            <a:picLocks noChangeAspect="1"/>
          </p:cNvPicPr>
          <p:nvPr/>
        </p:nvPicPr>
        <p:blipFill>
          <a:blip r:embed="rId3" cstate="print">
            <a:alphaModFix amt="40000"/>
          </a:blip>
          <a:stretch>
            <a:fillRect/>
          </a:stretch>
        </p:blipFill>
        <p:spPr>
          <a:xfrm>
            <a:off x="2294616" y="0"/>
            <a:ext cx="13716000" cy="10277553"/>
          </a:xfrm>
          <a:prstGeom prst="rect">
            <a:avLst/>
          </a:prstGeom>
          <a:effectLst>
            <a:reflection endPos="0" dist="50800" dir="5400000" sy="-100000" algn="bl" rotWithShape="0"/>
          </a:effectLst>
        </p:spPr>
      </p:pic>
      <p:sp>
        <p:nvSpPr>
          <p:cNvPr id="18" name="Text Placeholder 17">
            <a:extLst>
              <a:ext uri="{FF2B5EF4-FFF2-40B4-BE49-F238E27FC236}">
                <a16:creationId xmlns:a16="http://schemas.microsoft.com/office/drawing/2014/main" xmlns="" id="{B7F2E511-DD55-4A3C-86B7-21FDBF4796D2}"/>
              </a:ext>
            </a:extLst>
          </p:cNvPr>
          <p:cNvSpPr>
            <a:spLocks noGrp="1"/>
          </p:cNvSpPr>
          <p:nvPr>
            <p:ph type="body" sz="quarter" idx="12"/>
          </p:nvPr>
        </p:nvSpPr>
        <p:spPr>
          <a:xfrm>
            <a:off x="8893970" y="5803107"/>
            <a:ext cx="6429375" cy="1445418"/>
          </a:xfrm>
        </p:spPr>
        <p:txBody>
          <a:bodyPr/>
          <a:lstStyle/>
          <a:p>
            <a:pPr algn="ctr" eaLnBrk="1" hangingPunct="1">
              <a:defRPr/>
            </a:pPr>
            <a:endParaRPr lang="he-IL" sz="6000" dirty="0">
              <a:solidFill>
                <a:schemeClr val="bg2">
                  <a:lumMod val="50000"/>
                </a:schemeClr>
              </a:solidFill>
              <a:latin typeface="Heebo" pitchFamily="2" charset="-79"/>
              <a:cs typeface="Heebo" pitchFamily="2" charset="-79"/>
            </a:endParaRPr>
          </a:p>
          <a:p>
            <a:pPr eaLnBrk="1" hangingPunct="1">
              <a:defRPr/>
            </a:pPr>
            <a:endParaRPr lang="he-IL" sz="3600" dirty="0">
              <a:solidFill>
                <a:schemeClr val="bg2">
                  <a:lumMod val="50000"/>
                </a:schemeClr>
              </a:solidFill>
              <a:latin typeface="Heebo" pitchFamily="2" charset="-79"/>
              <a:cs typeface="Heebo" pitchFamily="2" charset="-79"/>
            </a:endParaRPr>
          </a:p>
        </p:txBody>
      </p:sp>
      <p:sp>
        <p:nvSpPr>
          <p:cNvPr id="38" name="כותרת 65">
            <a:extLst>
              <a:ext uri="{FF2B5EF4-FFF2-40B4-BE49-F238E27FC236}">
                <a16:creationId xmlns:a16="http://schemas.microsoft.com/office/drawing/2014/main" xmlns="" id="{0EF35D21-6402-43DA-AD8E-B38E33AF5448}"/>
              </a:ext>
            </a:extLst>
          </p:cNvPr>
          <p:cNvSpPr txBox="1">
            <a:spLocks/>
          </p:cNvSpPr>
          <p:nvPr/>
        </p:nvSpPr>
        <p:spPr>
          <a:xfrm>
            <a:off x="5476875" y="2845595"/>
            <a:ext cx="7572375" cy="1952625"/>
          </a:xfrm>
          <a:prstGeom prst="rect">
            <a:avLst/>
          </a:prstGeom>
        </p:spPr>
        <p:txBody>
          <a:bodyPr lIns="137160" tIns="68580" rIns="137160" bIns="68580"/>
          <a:lstStyle>
            <a:lvl1pPr algn="l" defTabSz="914400" rtl="1" eaLnBrk="1" latinLnBrk="0" hangingPunct="1">
              <a:lnSpc>
                <a:spcPct val="90000"/>
              </a:lnSpc>
              <a:spcBef>
                <a:spcPct val="0"/>
              </a:spcBef>
              <a:buNone/>
              <a:defRPr lang="en-US" sz="7200" kern="1200">
                <a:solidFill>
                  <a:schemeClr val="accent2">
                    <a:lumMod val="50000"/>
                  </a:schemeClr>
                </a:solidFill>
                <a:latin typeface="+mj-lt"/>
                <a:ea typeface="+mn-ea"/>
                <a:cs typeface="+mn-cs"/>
              </a:defRPr>
            </a:lvl1pPr>
          </a:lstStyle>
          <a:p>
            <a:pPr algn="r">
              <a:lnSpc>
                <a:spcPct val="150000"/>
              </a:lnSpc>
              <a:defRPr/>
            </a:pPr>
            <a:endParaRPr lang="he-IL" sz="9000" dirty="0">
              <a:solidFill>
                <a:schemeClr val="bg2">
                  <a:lumMod val="50000"/>
                </a:schemeClr>
              </a:solidFill>
              <a:latin typeface="Heebo" pitchFamily="2" charset="-79"/>
              <a:cs typeface="Heebo" pitchFamily="2" charset="-79"/>
            </a:endParaRPr>
          </a:p>
        </p:txBody>
      </p:sp>
      <p:pic>
        <p:nvPicPr>
          <p:cNvPr id="5" name="Picture 4" descr="The Tip of the Iceberg: What Lurks Beneath the 483 | RAPS">
            <a:extLst>
              <a:ext uri="{FF2B5EF4-FFF2-40B4-BE49-F238E27FC236}">
                <a16:creationId xmlns:a16="http://schemas.microsoft.com/office/drawing/2014/main" xmlns="" id="{4A8391C6-B34C-4309-B2CA-8DE8DB32A78D}"/>
              </a:ext>
            </a:extLst>
          </p:cNvPr>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0512152" y="1471092"/>
            <a:ext cx="4898000" cy="71184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TextBox 6">
            <a:extLst>
              <a:ext uri="{FF2B5EF4-FFF2-40B4-BE49-F238E27FC236}">
                <a16:creationId xmlns:a16="http://schemas.microsoft.com/office/drawing/2014/main" xmlns="" id="{5F81963F-5452-4E95-8BB1-B6D9B8A2C894}"/>
              </a:ext>
            </a:extLst>
          </p:cNvPr>
          <p:cNvSpPr txBox="1"/>
          <p:nvPr/>
        </p:nvSpPr>
        <p:spPr>
          <a:xfrm>
            <a:off x="10008096" y="8968886"/>
            <a:ext cx="6995160" cy="415498"/>
          </a:xfrm>
          <a:prstGeom prst="rect">
            <a:avLst/>
          </a:prstGeom>
          <a:noFill/>
        </p:spPr>
        <p:txBody>
          <a:bodyPr wrap="square" lIns="137160" tIns="68580" rIns="137160" bIns="68580">
            <a:spAutoFit/>
          </a:bodyPr>
          <a:lstStyle/>
          <a:p>
            <a:r>
              <a:rPr lang="en-US" b="1" dirty="0">
                <a:solidFill>
                  <a:srgbClr val="0070C0"/>
                </a:solidFill>
                <a:latin typeface="BlinkMacSystemFont"/>
                <a:hlinkClick r:id="rId5"/>
              </a:rPr>
              <a:t>Miscarriage: worldwide reform of care is </a:t>
            </a:r>
            <a:r>
              <a:rPr lang="en-US" b="1" dirty="0" err="1">
                <a:solidFill>
                  <a:srgbClr val="0070C0"/>
                </a:solidFill>
                <a:latin typeface="BlinkMacSystemFont"/>
                <a:hlinkClick r:id="rId5"/>
              </a:rPr>
              <a:t>needed</a:t>
            </a:r>
            <a:r>
              <a:rPr lang="en-US" b="1" dirty="0" err="1">
                <a:solidFill>
                  <a:srgbClr val="00B050"/>
                </a:solidFill>
                <a:latin typeface="BlinkMacSystemFont"/>
                <a:hlinkClick r:id="rId5"/>
              </a:rPr>
              <a:t>.</a:t>
            </a:r>
            <a:r>
              <a:rPr lang="en-US" b="1" dirty="0" err="1">
                <a:solidFill>
                  <a:srgbClr val="00B050"/>
                </a:solidFill>
                <a:latin typeface="BlinkMacSystemFont"/>
              </a:rPr>
              <a:t>The</a:t>
            </a:r>
            <a:r>
              <a:rPr lang="en-US" b="1" dirty="0">
                <a:solidFill>
                  <a:srgbClr val="00B050"/>
                </a:solidFill>
                <a:latin typeface="BlinkMacSystemFont"/>
              </a:rPr>
              <a:t> Lancet</a:t>
            </a:r>
            <a:endParaRPr lang="x-none" dirty="0"/>
          </a:p>
        </p:txBody>
      </p:sp>
      <p:pic>
        <p:nvPicPr>
          <p:cNvPr id="8" name="Picture 7">
            <a:extLst>
              <a:ext uri="{FF2B5EF4-FFF2-40B4-BE49-F238E27FC236}">
                <a16:creationId xmlns:a16="http://schemas.microsoft.com/office/drawing/2014/main" xmlns="" id="{18B38CD0-A12D-46C2-BA0D-5D6DBB255D75}"/>
              </a:ext>
            </a:extLst>
          </p:cNvPr>
          <p:cNvPicPr>
            <a:picLocks noChangeAspect="1"/>
          </p:cNvPicPr>
          <p:nvPr/>
        </p:nvPicPr>
        <p:blipFill>
          <a:blip r:embed="rId6" cstate="print"/>
          <a:stretch>
            <a:fillRect/>
          </a:stretch>
        </p:blipFill>
        <p:spPr>
          <a:xfrm>
            <a:off x="2375248" y="679004"/>
            <a:ext cx="5145318" cy="9147233"/>
          </a:xfrm>
          <a:prstGeom prst="rect">
            <a:avLst/>
          </a:prstGeom>
          <a:effectLst>
            <a:softEdge rad="317500"/>
          </a:effectLst>
        </p:spPr>
      </p:pic>
      <p:sp>
        <p:nvSpPr>
          <p:cNvPr id="3" name="Rectangle 2">
            <a:extLst>
              <a:ext uri="{FF2B5EF4-FFF2-40B4-BE49-F238E27FC236}">
                <a16:creationId xmlns:a16="http://schemas.microsoft.com/office/drawing/2014/main" xmlns="" id="{B265FC85-8E13-41FD-99B0-26E5D5AEC52D}"/>
              </a:ext>
            </a:extLst>
          </p:cNvPr>
          <p:cNvSpPr/>
          <p:nvPr/>
        </p:nvSpPr>
        <p:spPr>
          <a:xfrm>
            <a:off x="7675851" y="90344"/>
            <a:ext cx="2468303" cy="2631490"/>
          </a:xfrm>
          <a:prstGeom prst="rect">
            <a:avLst/>
          </a:prstGeom>
          <a:noFill/>
        </p:spPr>
        <p:txBody>
          <a:bodyPr wrap="none" lIns="137160" tIns="68580" rIns="137160" bIns="68580">
            <a:spAutoFit/>
          </a:bodyPr>
          <a:lstStyle/>
          <a:p>
            <a:pPr algn="ctr"/>
            <a:r>
              <a:rPr lang="he-IL" sz="81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תודה</a:t>
            </a:r>
          </a:p>
          <a:p>
            <a:pPr algn="ctr"/>
            <a:r>
              <a:rPr lang="he-IL" sz="81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ל-</a:t>
            </a:r>
            <a:endParaRPr lang="en-US" sz="81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sp>
        <p:nvSpPr>
          <p:cNvPr id="10" name="Rectangle 9"/>
          <p:cNvSpPr/>
          <p:nvPr/>
        </p:nvSpPr>
        <p:spPr>
          <a:xfrm>
            <a:off x="7775848" y="2767236"/>
            <a:ext cx="2069797" cy="923330"/>
          </a:xfrm>
          <a:prstGeom prst="rect">
            <a:avLst/>
          </a:prstGeom>
          <a:noFill/>
        </p:spPr>
        <p:txBody>
          <a:bodyPr wrap="none" lIns="91440" tIns="45720" rIns="91440" bIns="45720">
            <a:spAutoFit/>
          </a:bodyPr>
          <a:lstStyle/>
          <a:p>
            <a:pPr algn="ctr"/>
            <a:r>
              <a:rPr lang="he-IL" sz="54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הנהלה</a:t>
            </a:r>
            <a:endParaRPr lang="he-IL" sz="54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sp>
        <p:nvSpPr>
          <p:cNvPr id="12" name="Rectangle 11"/>
          <p:cNvSpPr/>
          <p:nvPr/>
        </p:nvSpPr>
        <p:spPr>
          <a:xfrm>
            <a:off x="12240344" y="7015708"/>
            <a:ext cx="2600392" cy="923330"/>
          </a:xfrm>
          <a:prstGeom prst="rect">
            <a:avLst/>
          </a:prstGeom>
          <a:noFill/>
        </p:spPr>
        <p:txBody>
          <a:bodyPr wrap="none" lIns="91440" tIns="45720" rIns="91440" bIns="45720">
            <a:spAutoFit/>
          </a:bodyPr>
          <a:lstStyle/>
          <a:p>
            <a:pPr algn="ctr"/>
            <a:r>
              <a:rPr lang="he-IL" sz="5400" b="1" cap="none" spc="0" dirty="0" smtClean="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אקטופיק</a:t>
            </a:r>
            <a:endParaRPr lang="en-US" sz="5400" b="1" cap="none" spc="0"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endParaRPr>
          </a:p>
        </p:txBody>
      </p:sp>
      <p:pic>
        <p:nvPicPr>
          <p:cNvPr id="13" name="Picture 2" descr="Amazon.com: Miscarriage Baby Memorial Stone - Real Stone Personalized by  Florida-Funshine : Handmade Products"/>
          <p:cNvPicPr>
            <a:picLocks noChangeAspect="1" noChangeArrowheads="1"/>
          </p:cNvPicPr>
          <p:nvPr/>
        </p:nvPicPr>
        <p:blipFill>
          <a:blip r:embed="rId7" cstate="print"/>
          <a:srcRect/>
          <a:stretch>
            <a:fillRect/>
          </a:stretch>
        </p:blipFill>
        <p:spPr bwMode="auto">
          <a:xfrm>
            <a:off x="11016208" y="4495428"/>
            <a:ext cx="4175820" cy="209208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lstStyle/>
          <a:p>
            <a:endParaRPr lang="he-IL" smtClean="0"/>
          </a:p>
        </p:txBody>
      </p:sp>
      <p:pic>
        <p:nvPicPr>
          <p:cNvPr id="7171" name="Picture 2" descr="Amazon.com: Miscarriage Baby Memorial Stone - Real Stone Personalized by  Florida-Funshine : Handmade Products"/>
          <p:cNvPicPr>
            <a:picLocks noChangeAspect="1" noChangeArrowheads="1"/>
          </p:cNvPicPr>
          <p:nvPr/>
        </p:nvPicPr>
        <p:blipFill>
          <a:blip r:embed="rId2" cstate="print"/>
          <a:srcRect/>
          <a:stretch>
            <a:fillRect/>
          </a:stretch>
        </p:blipFill>
        <p:spPr bwMode="auto">
          <a:xfrm>
            <a:off x="647700" y="2119313"/>
            <a:ext cx="9525000" cy="4772025"/>
          </a:xfrm>
          <a:prstGeom prst="rect">
            <a:avLst/>
          </a:prstGeom>
          <a:noFill/>
          <a:ln w="9525">
            <a:noFill/>
            <a:miter lim="800000"/>
            <a:headEnd/>
            <a:tailEnd/>
          </a:ln>
        </p:spPr>
      </p:pic>
      <p:pic>
        <p:nvPicPr>
          <p:cNvPr id="7172" name="Picture 6" descr="Baby remembrance candle angel loss memorial miscarriage absence"/>
          <p:cNvPicPr>
            <a:picLocks noChangeAspect="1" noChangeArrowheads="1"/>
          </p:cNvPicPr>
          <p:nvPr/>
        </p:nvPicPr>
        <p:blipFill>
          <a:blip r:embed="rId3" cstate="print"/>
          <a:srcRect/>
          <a:stretch>
            <a:fillRect/>
          </a:stretch>
        </p:blipFill>
        <p:spPr bwMode="auto">
          <a:xfrm>
            <a:off x="12601576" y="2336007"/>
            <a:ext cx="4340224" cy="3255168"/>
          </a:xfrm>
          <a:prstGeom prst="rect">
            <a:avLst/>
          </a:prstGeom>
          <a:noFill/>
          <a:ln w="9525">
            <a:noFill/>
            <a:miter lim="800000"/>
            <a:headEnd/>
            <a:tailEnd/>
          </a:ln>
        </p:spPr>
      </p:pic>
      <p:pic>
        <p:nvPicPr>
          <p:cNvPr id="7173" name="Picture 8" descr="priest,  mullah, rabbi."/>
          <p:cNvPicPr>
            <a:picLocks noChangeAspect="1" noChangeArrowheads="1"/>
          </p:cNvPicPr>
          <p:nvPr/>
        </p:nvPicPr>
        <p:blipFill>
          <a:blip r:embed="rId4" cstate="print"/>
          <a:srcRect/>
          <a:stretch>
            <a:fillRect/>
          </a:stretch>
        </p:blipFill>
        <p:spPr bwMode="auto">
          <a:xfrm>
            <a:off x="2663826" y="5684045"/>
            <a:ext cx="6727824" cy="4019550"/>
          </a:xfrm>
          <a:prstGeom prst="rect">
            <a:avLst/>
          </a:prstGeom>
          <a:noFill/>
          <a:ln w="9525">
            <a:noFill/>
            <a:miter lim="800000"/>
            <a:headEnd/>
            <a:tailEnd/>
          </a:ln>
        </p:spPr>
      </p:pic>
      <p:pic>
        <p:nvPicPr>
          <p:cNvPr id="7174" name="Picture 10" descr="Cemeteries"/>
          <p:cNvPicPr>
            <a:picLocks noChangeAspect="1" noChangeArrowheads="1"/>
          </p:cNvPicPr>
          <p:nvPr/>
        </p:nvPicPr>
        <p:blipFill>
          <a:blip r:embed="rId5" cstate="print"/>
          <a:srcRect/>
          <a:stretch>
            <a:fillRect/>
          </a:stretch>
        </p:blipFill>
        <p:spPr bwMode="auto">
          <a:xfrm>
            <a:off x="10296526" y="5791200"/>
            <a:ext cx="7718424" cy="428863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0FDECE27-3EEC-8EE1-534E-C0A1858621AB}"/>
              </a:ext>
            </a:extLst>
          </p:cNvPr>
          <p:cNvSpPr>
            <a:spLocks noGrp="1"/>
          </p:cNvSpPr>
          <p:nvPr>
            <p:ph type="title"/>
          </p:nvPr>
        </p:nvSpPr>
        <p:spPr>
          <a:xfrm>
            <a:off x="3887416" y="606996"/>
            <a:ext cx="7772400" cy="2520280"/>
          </a:xfrm>
        </p:spPr>
        <p:txBody>
          <a:bodyPr/>
          <a:lstStyle/>
          <a:p>
            <a:pPr algn="ctr"/>
            <a:r>
              <a:rPr lang="he-IL" dirty="0" smtClean="0"/>
              <a:t>מרכז בדרכך</a:t>
            </a:r>
            <a:br>
              <a:rPr lang="he-IL" dirty="0" smtClean="0"/>
            </a:br>
            <a:r>
              <a:rPr lang="he-IL" dirty="0" smtClean="0"/>
              <a:t/>
            </a:r>
            <a:br>
              <a:rPr lang="he-IL" dirty="0" smtClean="0"/>
            </a:br>
            <a:endParaRPr lang="en-US" dirty="0"/>
          </a:p>
        </p:txBody>
      </p:sp>
      <p:sp>
        <p:nvSpPr>
          <p:cNvPr id="5" name="Text Placeholder 4">
            <a:extLst>
              <a:ext uri="{FF2B5EF4-FFF2-40B4-BE49-F238E27FC236}">
                <a16:creationId xmlns:a16="http://schemas.microsoft.com/office/drawing/2014/main" xmlns="" id="{9BE8DD4A-CD6D-A5F4-DA73-1A709B49DAB0}"/>
              </a:ext>
            </a:extLst>
          </p:cNvPr>
          <p:cNvSpPr>
            <a:spLocks noGrp="1"/>
          </p:cNvSpPr>
          <p:nvPr>
            <p:ph type="body" sz="half" idx="4294967295"/>
          </p:nvPr>
        </p:nvSpPr>
        <p:spPr>
          <a:xfrm>
            <a:off x="1007096" y="1543100"/>
            <a:ext cx="14041560" cy="4691063"/>
          </a:xfrm>
        </p:spPr>
        <p:txBody>
          <a:bodyPr>
            <a:noAutofit/>
          </a:bodyPr>
          <a:lstStyle/>
          <a:p>
            <a:pPr algn="r" rtl="1"/>
            <a:r>
              <a:rPr lang="he-IL" dirty="0" smtClean="0"/>
              <a:t>רופא/ת נשים</a:t>
            </a:r>
          </a:p>
          <a:p>
            <a:pPr algn="r" rtl="1"/>
            <a:r>
              <a:rPr lang="he-IL" dirty="0" smtClean="0"/>
              <a:t>טכנאית </a:t>
            </a:r>
            <a:r>
              <a:rPr lang="en-US" dirty="0" smtClean="0"/>
              <a:t>US</a:t>
            </a:r>
            <a:r>
              <a:rPr lang="he-IL" dirty="0" smtClean="0"/>
              <a:t> לביקורות ציטוטק</a:t>
            </a:r>
          </a:p>
          <a:p>
            <a:pPr algn="r" rtl="1"/>
            <a:r>
              <a:rPr lang="he-IL" dirty="0" smtClean="0"/>
              <a:t>אחות</a:t>
            </a:r>
          </a:p>
          <a:p>
            <a:pPr algn="r" rtl="1"/>
            <a:r>
              <a:rPr lang="he-IL" dirty="0" smtClean="0"/>
              <a:t>עובדת סוציאלית (הן לפונות לועדה והן כאשת קשר/מתאמת בהתאם לדרישות חוזר משרד הבריאות)</a:t>
            </a:r>
          </a:p>
          <a:p>
            <a:pPr algn="r" rtl="1"/>
            <a:r>
              <a:rPr lang="he-IL" dirty="0" smtClean="0"/>
              <a:t>פסיכולוגית/עו"ס קלינית – להתערבויות נדרשות, להקמת מערך של קבוצות תמיכה (בדומה לקבוצות שמתקיימות לנשים שעברו </a:t>
            </a:r>
            <a:r>
              <a:rPr lang="en-US" dirty="0" smtClean="0"/>
              <a:t>IUFD</a:t>
            </a:r>
            <a:r>
              <a:rPr lang="he-IL" dirty="0" smtClean="0"/>
              <a:t>)- בשיתוףפעולה מלא עם מרפאת חווה)</a:t>
            </a:r>
          </a:p>
          <a:p>
            <a:pPr algn="r" rtl="1"/>
            <a:r>
              <a:rPr lang="he-IL" dirty="0" smtClean="0"/>
              <a:t>פקידה- הן לקבלת הנשים, הן להוות </a:t>
            </a:r>
            <a:r>
              <a:rPr lang="en-US" dirty="0" smtClean="0"/>
              <a:t>PIVOT</a:t>
            </a:r>
            <a:r>
              <a:rPr lang="he-IL" dirty="0" smtClean="0"/>
              <a:t> שדרכה ירוכזו הפניות השונות ותיאומי הפניות/תורים למרפאות מייעצות לפני ואחרי הפעולה</a:t>
            </a:r>
          </a:p>
          <a:p>
            <a:pPr algn="r" rtl="1"/>
            <a:r>
              <a:rPr lang="he-IL" dirty="0" smtClean="0"/>
              <a:t>רופאים מייעצים  - הדמיית רחם (</a:t>
            </a:r>
            <a:r>
              <a:rPr lang="en-US" dirty="0" smtClean="0"/>
              <a:t>US</a:t>
            </a:r>
            <a:r>
              <a:rPr lang="he-IL" dirty="0" smtClean="0"/>
              <a:t> תלת מימד, היסטרוסקופיה),מומחי קרישה, ראומטולוג,  אנדוקרינולוג,קרדיולוג, ייעוץ למניעת </a:t>
            </a:r>
            <a:r>
              <a:rPr lang="en-US" dirty="0" smtClean="0"/>
              <a:t>STD</a:t>
            </a:r>
            <a:r>
              <a:rPr lang="he-IL" dirty="0" smtClean="0"/>
              <a:t> ולאמצעי מניעה . </a:t>
            </a:r>
          </a:p>
          <a:p>
            <a:pPr algn="r" rtl="1"/>
            <a:r>
              <a:rPr lang="he-IL" dirty="0" smtClean="0"/>
              <a:t>שיתוף פעולה עם רב בית החולים –בנושא קבורת עוברים....</a:t>
            </a:r>
          </a:p>
          <a:p>
            <a:pPr algn="r" rtl="1">
              <a:buNone/>
            </a:pPr>
            <a:endParaRPr lang="en-US" dirty="0"/>
          </a:p>
        </p:txBody>
      </p:sp>
      <p:pic>
        <p:nvPicPr>
          <p:cNvPr id="5122" name="Picture 2" descr="האיגוד הישראלי למיילדות וגינקולוגיה |"/>
          <p:cNvPicPr>
            <a:picLocks noChangeAspect="1" noChangeArrowheads="1"/>
          </p:cNvPicPr>
          <p:nvPr/>
        </p:nvPicPr>
        <p:blipFill>
          <a:blip r:embed="rId3" cstate="print"/>
          <a:srcRect/>
          <a:stretch>
            <a:fillRect/>
          </a:stretch>
        </p:blipFill>
        <p:spPr bwMode="auto">
          <a:xfrm>
            <a:off x="0" y="390972"/>
            <a:ext cx="2160240" cy="2160240"/>
          </a:xfrm>
          <a:prstGeom prst="rect">
            <a:avLst/>
          </a:prstGeom>
          <a:noFill/>
        </p:spPr>
      </p:pic>
      <p:sp>
        <p:nvSpPr>
          <p:cNvPr id="5124" name="AutoShape 4" descr="של 71 – שנתי ה - הכינוס הארצי התלת האיגוד הישראלי למיילדות וגינקולוגיה"/>
          <p:cNvSpPr>
            <a:spLocks noChangeAspect="1" noChangeArrowheads="1"/>
          </p:cNvSpPr>
          <p:nvPr/>
        </p:nvSpPr>
        <p:spPr bwMode="auto">
          <a:xfrm>
            <a:off x="18067338"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he-IL"/>
          </a:p>
        </p:txBody>
      </p:sp>
      <p:sp>
        <p:nvSpPr>
          <p:cNvPr id="5126" name="AutoShape 6" descr="של 71 – שנתי ה - הכינוס הארצי התלת האיגוד הישראלי למיילדות וגינקולוגיה"/>
          <p:cNvSpPr>
            <a:spLocks noChangeAspect="1" noChangeArrowheads="1"/>
          </p:cNvSpPr>
          <p:nvPr/>
        </p:nvSpPr>
        <p:spPr bwMode="auto">
          <a:xfrm>
            <a:off x="18067338"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he-IL"/>
          </a:p>
        </p:txBody>
      </p:sp>
      <p:pic>
        <p:nvPicPr>
          <p:cNvPr id="5128" name="Picture 8" descr="דף הבית - החברה הישראלית לאורוגינקולוגיה ולריצפת האגן"/>
          <p:cNvPicPr>
            <a:picLocks noChangeAspect="1" noChangeArrowheads="1"/>
          </p:cNvPicPr>
          <p:nvPr/>
        </p:nvPicPr>
        <p:blipFill>
          <a:blip r:embed="rId4" cstate="print"/>
          <a:srcRect/>
          <a:stretch>
            <a:fillRect/>
          </a:stretch>
        </p:blipFill>
        <p:spPr bwMode="auto">
          <a:xfrm>
            <a:off x="15881810" y="0"/>
            <a:ext cx="2406189" cy="1543100"/>
          </a:xfrm>
          <a:prstGeom prst="rect">
            <a:avLst/>
          </a:prstGeom>
          <a:noFill/>
        </p:spPr>
      </p:pic>
      <p:pic>
        <p:nvPicPr>
          <p:cNvPr id="5130" name="Picture 10" descr="LUKE CHUEH : THE MISCARRIAGE"/>
          <p:cNvPicPr>
            <a:picLocks noChangeAspect="1" noChangeArrowheads="1"/>
          </p:cNvPicPr>
          <p:nvPr/>
        </p:nvPicPr>
        <p:blipFill>
          <a:blip r:embed="rId5" cstate="print"/>
          <a:srcRect/>
          <a:stretch>
            <a:fillRect/>
          </a:stretch>
        </p:blipFill>
        <p:spPr bwMode="auto">
          <a:xfrm>
            <a:off x="15624720" y="5359524"/>
            <a:ext cx="2390775" cy="1914525"/>
          </a:xfrm>
          <a:prstGeom prst="rect">
            <a:avLst/>
          </a:prstGeom>
          <a:noFill/>
        </p:spPr>
      </p:pic>
    </p:spTree>
    <p:extLst>
      <p:ext uri="{BB962C8B-B14F-4D97-AF65-F5344CB8AC3E}">
        <p14:creationId xmlns:p14="http://schemas.microsoft.com/office/powerpoint/2010/main" xmlns="" val="197690975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תמונה 31">
            <a:extLst>
              <a:ext uri="{FF2B5EF4-FFF2-40B4-BE49-F238E27FC236}">
                <a16:creationId xmlns="" xmlns:a16="http://schemas.microsoft.com/office/drawing/2014/main" id="{056EFEFD-0C24-4AD8-808C-3F5F6D02E724}"/>
              </a:ext>
            </a:extLst>
          </p:cNvPr>
          <p:cNvPicPr>
            <a:picLocks noChangeAspect="1"/>
          </p:cNvPicPr>
          <p:nvPr/>
        </p:nvPicPr>
        <p:blipFill>
          <a:blip r:embed="rId3" cstate="print">
            <a:alphaModFix amt="40000"/>
          </a:blip>
          <a:stretch>
            <a:fillRect/>
          </a:stretch>
        </p:blipFill>
        <p:spPr>
          <a:xfrm>
            <a:off x="4031432" y="1109837"/>
            <a:ext cx="12089630" cy="9041626"/>
          </a:xfrm>
          <a:prstGeom prst="rect">
            <a:avLst/>
          </a:prstGeom>
          <a:effectLst>
            <a:reflection endPos="0" dist="50800" dir="5400000" sy="-100000" algn="bl" rotWithShape="0"/>
          </a:effectLst>
        </p:spPr>
      </p:pic>
      <p:sp>
        <p:nvSpPr>
          <p:cNvPr id="18" name="Text Placeholder 17">
            <a:extLst>
              <a:ext uri="{FF2B5EF4-FFF2-40B4-BE49-F238E27FC236}">
                <a16:creationId xmlns="" xmlns:a16="http://schemas.microsoft.com/office/drawing/2014/main" id="{760D4D16-9292-491D-BB51-5369E0F33212}"/>
              </a:ext>
            </a:extLst>
          </p:cNvPr>
          <p:cNvSpPr>
            <a:spLocks noGrp="1"/>
          </p:cNvSpPr>
          <p:nvPr>
            <p:ph type="body" sz="quarter" idx="12"/>
          </p:nvPr>
        </p:nvSpPr>
        <p:spPr>
          <a:xfrm>
            <a:off x="8893970" y="5803107"/>
            <a:ext cx="6429376" cy="1445418"/>
          </a:xfrm>
        </p:spPr>
        <p:txBody>
          <a:bodyPr/>
          <a:lstStyle/>
          <a:p>
            <a:pPr algn="ctr" eaLnBrk="1" hangingPunct="1">
              <a:defRPr/>
            </a:pPr>
            <a:endParaRPr lang="he-IL" sz="7100" dirty="0">
              <a:solidFill>
                <a:schemeClr val="bg2">
                  <a:lumMod val="50000"/>
                </a:schemeClr>
              </a:solidFill>
              <a:latin typeface="Heebo" pitchFamily="2" charset="-79"/>
              <a:cs typeface="Heebo" pitchFamily="2" charset="-79"/>
            </a:endParaRPr>
          </a:p>
          <a:p>
            <a:pPr eaLnBrk="1" hangingPunct="1">
              <a:defRPr/>
            </a:pPr>
            <a:endParaRPr lang="he-IL" sz="4300" dirty="0">
              <a:solidFill>
                <a:schemeClr val="bg2">
                  <a:lumMod val="50000"/>
                </a:schemeClr>
              </a:solidFill>
              <a:latin typeface="Heebo" pitchFamily="2" charset="-79"/>
              <a:cs typeface="Heebo" pitchFamily="2" charset="-79"/>
            </a:endParaRPr>
          </a:p>
        </p:txBody>
      </p:sp>
      <p:sp>
        <p:nvSpPr>
          <p:cNvPr id="38" name="כותרת 65">
            <a:extLst>
              <a:ext uri="{FF2B5EF4-FFF2-40B4-BE49-F238E27FC236}">
                <a16:creationId xmlns="" xmlns:a16="http://schemas.microsoft.com/office/drawing/2014/main" id="{924A7DBF-1B99-42C1-A53E-935F4783363A}"/>
              </a:ext>
            </a:extLst>
          </p:cNvPr>
          <p:cNvSpPr txBox="1">
            <a:spLocks/>
          </p:cNvSpPr>
          <p:nvPr/>
        </p:nvSpPr>
        <p:spPr>
          <a:xfrm>
            <a:off x="5476874" y="2845595"/>
            <a:ext cx="7572376" cy="1952625"/>
          </a:xfrm>
          <a:prstGeom prst="rect">
            <a:avLst/>
          </a:prstGeom>
        </p:spPr>
        <p:txBody>
          <a:bodyPr lIns="163284" tIns="81642" rIns="163284" bIns="81642"/>
          <a:lstStyle>
            <a:lvl1pPr algn="l" defTabSz="914400" rtl="1" eaLnBrk="1" latinLnBrk="0" hangingPunct="1">
              <a:lnSpc>
                <a:spcPct val="90000"/>
              </a:lnSpc>
              <a:spcBef>
                <a:spcPct val="0"/>
              </a:spcBef>
              <a:buNone/>
              <a:defRPr lang="en-US" sz="7200" kern="1200">
                <a:solidFill>
                  <a:schemeClr val="accent2">
                    <a:lumMod val="50000"/>
                  </a:schemeClr>
                </a:solidFill>
                <a:latin typeface="+mj-lt"/>
                <a:ea typeface="+mn-ea"/>
                <a:cs typeface="+mn-cs"/>
              </a:defRPr>
            </a:lvl1pPr>
          </a:lstStyle>
          <a:p>
            <a:pPr algn="r">
              <a:lnSpc>
                <a:spcPct val="150000"/>
              </a:lnSpc>
              <a:defRPr/>
            </a:pPr>
            <a:endParaRPr lang="he-IL" sz="10700" dirty="0">
              <a:solidFill>
                <a:schemeClr val="bg2">
                  <a:lumMod val="50000"/>
                </a:schemeClr>
              </a:solidFill>
              <a:latin typeface="Heebo" pitchFamily="2" charset="-79"/>
              <a:cs typeface="Heebo" pitchFamily="2" charset="-79"/>
            </a:endParaRPr>
          </a:p>
        </p:txBody>
      </p:sp>
      <p:sp>
        <p:nvSpPr>
          <p:cNvPr id="2" name="Rectangle 1">
            <a:extLst>
              <a:ext uri="{FF2B5EF4-FFF2-40B4-BE49-F238E27FC236}">
                <a16:creationId xmlns="" xmlns:a16="http://schemas.microsoft.com/office/drawing/2014/main" id="{84705F9D-7C54-4436-AAD4-BBDA64DD0331}"/>
              </a:ext>
            </a:extLst>
          </p:cNvPr>
          <p:cNvSpPr/>
          <p:nvPr/>
        </p:nvSpPr>
        <p:spPr>
          <a:xfrm>
            <a:off x="11287776" y="1148210"/>
            <a:ext cx="4377339" cy="1642206"/>
          </a:xfrm>
          <a:prstGeom prst="rect">
            <a:avLst/>
          </a:prstGeom>
          <a:noFill/>
        </p:spPr>
        <p:txBody>
          <a:bodyPr wrap="none" lIns="163284" tIns="81642" rIns="163284" bIns="81642">
            <a:spAutoFit/>
          </a:bodyPr>
          <a:lstStyle/>
          <a:p>
            <a:pPr algn="ctr"/>
            <a:r>
              <a:rPr lang="he-IL" sz="96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 אנמנזה</a:t>
            </a:r>
            <a:endParaRPr lang="en-US" sz="96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sp>
        <p:nvSpPr>
          <p:cNvPr id="4" name="Rectangle 3">
            <a:extLst>
              <a:ext uri="{FF2B5EF4-FFF2-40B4-BE49-F238E27FC236}">
                <a16:creationId xmlns="" xmlns:a16="http://schemas.microsoft.com/office/drawing/2014/main" id="{6919C59D-F786-4AD3-9183-9AEE4D41FEE2}"/>
              </a:ext>
            </a:extLst>
          </p:cNvPr>
          <p:cNvSpPr/>
          <p:nvPr/>
        </p:nvSpPr>
        <p:spPr>
          <a:xfrm>
            <a:off x="7647466" y="7247522"/>
            <a:ext cx="3231192" cy="1642206"/>
          </a:xfrm>
          <a:prstGeom prst="rect">
            <a:avLst/>
          </a:prstGeom>
          <a:noFill/>
        </p:spPr>
        <p:txBody>
          <a:bodyPr wrap="none" lIns="163284" tIns="81642" rIns="163284" bIns="81642">
            <a:spAutoFit/>
          </a:bodyPr>
          <a:lstStyle/>
          <a:p>
            <a:pPr algn="ctr"/>
            <a:r>
              <a:rPr lang="he-IL" sz="96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חמלה</a:t>
            </a:r>
            <a:endParaRPr lang="en-US" sz="96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sp>
        <p:nvSpPr>
          <p:cNvPr id="6" name="Rectangle 5">
            <a:extLst>
              <a:ext uri="{FF2B5EF4-FFF2-40B4-BE49-F238E27FC236}">
                <a16:creationId xmlns="" xmlns:a16="http://schemas.microsoft.com/office/drawing/2014/main" id="{F4A0F949-9114-42E6-BDC8-A5759410EC6F}"/>
              </a:ext>
            </a:extLst>
          </p:cNvPr>
          <p:cNvSpPr/>
          <p:nvPr/>
        </p:nvSpPr>
        <p:spPr>
          <a:xfrm>
            <a:off x="11234824" y="4103787"/>
            <a:ext cx="4552067" cy="1642206"/>
          </a:xfrm>
          <a:prstGeom prst="rect">
            <a:avLst/>
          </a:prstGeom>
          <a:noFill/>
        </p:spPr>
        <p:txBody>
          <a:bodyPr wrap="none" lIns="163284" tIns="81642" rIns="163284" bIns="81642">
            <a:spAutoFit/>
          </a:bodyPr>
          <a:lstStyle/>
          <a:p>
            <a:pPr algn="ctr"/>
            <a:r>
              <a:rPr lang="he-IL" sz="96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תקשורת</a:t>
            </a:r>
            <a:endParaRPr lang="en-US" sz="96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sp>
        <p:nvSpPr>
          <p:cNvPr id="7" name="Rectangle 6">
            <a:extLst>
              <a:ext uri="{FF2B5EF4-FFF2-40B4-BE49-F238E27FC236}">
                <a16:creationId xmlns="" xmlns:a16="http://schemas.microsoft.com/office/drawing/2014/main" id="{421C9511-88F5-47C7-BB12-E6DBD4D5CD31}"/>
              </a:ext>
            </a:extLst>
          </p:cNvPr>
          <p:cNvSpPr/>
          <p:nvPr/>
        </p:nvSpPr>
        <p:spPr>
          <a:xfrm>
            <a:off x="2879485" y="4140411"/>
            <a:ext cx="4136890" cy="1642206"/>
          </a:xfrm>
          <a:prstGeom prst="rect">
            <a:avLst/>
          </a:prstGeom>
          <a:noFill/>
        </p:spPr>
        <p:txBody>
          <a:bodyPr wrap="none" lIns="163284" tIns="81642" rIns="163284" bIns="81642">
            <a:spAutoFit/>
          </a:bodyPr>
          <a:lstStyle/>
          <a:p>
            <a:pPr algn="ctr"/>
            <a:r>
              <a:rPr lang="he-IL" sz="96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הקשבה</a:t>
            </a:r>
            <a:endParaRPr lang="en-US" sz="96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sp>
        <p:nvSpPr>
          <p:cNvPr id="8" name="Rectangle 7">
            <a:extLst>
              <a:ext uri="{FF2B5EF4-FFF2-40B4-BE49-F238E27FC236}">
                <a16:creationId xmlns="" xmlns:a16="http://schemas.microsoft.com/office/drawing/2014/main" id="{940F7AAA-5159-455B-9F3A-955EF06AC3AD}"/>
              </a:ext>
            </a:extLst>
          </p:cNvPr>
          <p:cNvSpPr/>
          <p:nvPr/>
        </p:nvSpPr>
        <p:spPr>
          <a:xfrm>
            <a:off x="4971242" y="1168035"/>
            <a:ext cx="3817507" cy="1642206"/>
          </a:xfrm>
          <a:prstGeom prst="rect">
            <a:avLst/>
          </a:prstGeom>
          <a:noFill/>
        </p:spPr>
        <p:txBody>
          <a:bodyPr wrap="none" lIns="163284" tIns="81642" rIns="163284" bIns="81642">
            <a:spAutoFit/>
          </a:bodyPr>
          <a:lstStyle/>
          <a:p>
            <a:pPr algn="ctr"/>
            <a:r>
              <a:rPr lang="en-US" sz="96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setting</a:t>
            </a:r>
          </a:p>
        </p:txBody>
      </p:sp>
      <p:pic>
        <p:nvPicPr>
          <p:cNvPr id="7174" name="Picture 6" descr="Group Armchair | Philippe Malouin | The Future Perfect">
            <a:extLst>
              <a:ext uri="{FF2B5EF4-FFF2-40B4-BE49-F238E27FC236}">
                <a16:creationId xmlns="" xmlns:a16="http://schemas.microsoft.com/office/drawing/2014/main" id="{83E8F381-87EE-4146-AE58-E7261A89CD9B}"/>
              </a:ext>
            </a:extLst>
          </p:cNvPr>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2363148" y="478632"/>
            <a:ext cx="2721628" cy="2724150"/>
          </a:xfrm>
          <a:prstGeom prst="rect">
            <a:avLst/>
          </a:prstGeom>
          <a:noFill/>
          <a:extLst>
            <a:ext uri="{909E8E84-426E-40DD-AFC4-6F175D3DCCD1}">
              <a14:hiddenFill xmlns="" xmlns:a14="http://schemas.microsoft.com/office/drawing/2010/main">
                <a:solidFill>
                  <a:srgbClr val="FFFFFF"/>
                </a:solidFill>
              </a14:hiddenFill>
            </a:ext>
          </a:extLst>
        </p:spPr>
      </p:pic>
      <p:pic>
        <p:nvPicPr>
          <p:cNvPr id="119810" name="Picture 2" descr="🙍‍♀️ Woman Frowning Emoji — Meaning, Copy &amp; Paste"/>
          <p:cNvPicPr>
            <a:picLocks noChangeAspect="1" noChangeArrowheads="1"/>
          </p:cNvPicPr>
          <p:nvPr/>
        </p:nvPicPr>
        <p:blipFill>
          <a:blip r:embed="rId5" cstate="print"/>
          <a:srcRect/>
          <a:stretch>
            <a:fillRect/>
          </a:stretch>
        </p:blipFill>
        <p:spPr bwMode="auto">
          <a:xfrm>
            <a:off x="6695728" y="2875249"/>
            <a:ext cx="4572000" cy="3429002"/>
          </a:xfrm>
          <a:prstGeom prst="rect">
            <a:avLst/>
          </a:prstGeom>
          <a:noFill/>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מציין מיקום תוכן 3">
            <a:extLst>
              <a:ext uri="{FF2B5EF4-FFF2-40B4-BE49-F238E27FC236}">
                <a16:creationId xmlns="" xmlns:a16="http://schemas.microsoft.com/office/drawing/2014/main" id="{FD50C3C6-5C17-4A2B-8175-E8F0876E9100}"/>
              </a:ext>
            </a:extLst>
          </p:cNvPr>
          <p:cNvPicPr>
            <a:picLocks noChangeAspect="1" noChangeArrowheads="1"/>
          </p:cNvPicPr>
          <p:nvPr/>
        </p:nvPicPr>
        <p:blipFill>
          <a:blip r:embed="rId3" cstate="print">
            <a:extLst>
              <a:ext uri="{28A0092B-C50C-407E-A947-70E740481C1C}">
                <a14:useLocalDpi xmlns="" xmlns:a14="http://schemas.microsoft.com/office/drawing/2010/main" val="0"/>
              </a:ext>
            </a:extLst>
          </a:blip>
          <a:srcRect l="3040" r="17648"/>
          <a:stretch>
            <a:fillRect/>
          </a:stretch>
        </p:blipFill>
        <p:spPr bwMode="auto">
          <a:xfrm>
            <a:off x="2303240" y="1255068"/>
            <a:ext cx="10877550" cy="7715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2" descr="No photo description available.">
            <a:extLst>
              <a:ext uri="{FF2B5EF4-FFF2-40B4-BE49-F238E27FC236}">
                <a16:creationId xmlns="" xmlns:a16="http://schemas.microsoft.com/office/drawing/2014/main" id="{1CC21F33-A74A-4D00-B812-0CCB2642DEDF}"/>
              </a:ext>
            </a:extLst>
          </p:cNvPr>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719064" y="390972"/>
            <a:ext cx="2693194" cy="2681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TextBox 4">
            <a:extLst>
              <a:ext uri="{FF2B5EF4-FFF2-40B4-BE49-F238E27FC236}">
                <a16:creationId xmlns="" xmlns:a16="http://schemas.microsoft.com/office/drawing/2014/main" id="{E6253A2A-532A-4276-8F37-C8AB1E46004F}"/>
              </a:ext>
            </a:extLst>
          </p:cNvPr>
          <p:cNvSpPr txBox="1">
            <a:spLocks noChangeArrowheads="1"/>
          </p:cNvSpPr>
          <p:nvPr/>
        </p:nvSpPr>
        <p:spPr bwMode="auto">
          <a:xfrm>
            <a:off x="575048" y="3343300"/>
            <a:ext cx="3838576" cy="21192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163284" tIns="81642" rIns="163284" bIns="81642">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he-IL" altLang="x-none" sz="3700" b="1" dirty="0">
                <a:latin typeface="inherit"/>
              </a:rPr>
              <a:t>חיבוק בשקט – </a:t>
            </a:r>
          </a:p>
          <a:p>
            <a:pPr algn="ctr"/>
            <a:r>
              <a:rPr lang="he-IL" altLang="x-none" b="1" dirty="0">
                <a:latin typeface="inherit"/>
              </a:rPr>
              <a:t>הדף הרשמי תמיכה לנשים לאחר לידה שקטה</a:t>
            </a:r>
          </a:p>
          <a:p>
            <a:pPr algn="ctr"/>
            <a:r>
              <a:rPr lang="he-IL" altLang="x-none" dirty="0">
                <a:latin typeface="inherit"/>
              </a:rPr>
              <a:t>@</a:t>
            </a:r>
            <a:r>
              <a:rPr lang="en-US" altLang="x-none" dirty="0" err="1">
                <a:latin typeface="inherit"/>
              </a:rPr>
              <a:t>hibukbasheket</a:t>
            </a:r>
            <a:r>
              <a:rPr lang="en-US" altLang="x-none" dirty="0">
                <a:latin typeface="inherit"/>
              </a:rPr>
              <a:t>  · Community</a:t>
            </a:r>
          </a:p>
          <a:p>
            <a:r>
              <a:rPr lang="en-US" altLang="x-none" dirty="0">
                <a:solidFill>
                  <a:srgbClr val="1C1E21"/>
                </a:solidFill>
                <a:latin typeface="inherit"/>
              </a:rPr>
              <a:t/>
            </a:r>
            <a:br>
              <a:rPr lang="en-US" altLang="x-none" dirty="0">
                <a:solidFill>
                  <a:srgbClr val="1C1E21"/>
                </a:solidFill>
                <a:latin typeface="inherit"/>
              </a:rPr>
            </a:br>
            <a:endParaRPr lang="x-none" altLang="x-none"/>
          </a:p>
        </p:txBody>
      </p:sp>
      <p:pic>
        <p:nvPicPr>
          <p:cNvPr id="8" name="Picture 4" descr="No photo description available.">
            <a:extLst>
              <a:ext uri="{FF2B5EF4-FFF2-40B4-BE49-F238E27FC236}">
                <a16:creationId xmlns="" xmlns:a16="http://schemas.microsoft.com/office/drawing/2014/main" id="{64C73B05-F7EA-4BD2-BF76-0D34EE3E61B4}"/>
              </a:ext>
            </a:extLst>
          </p:cNvPr>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6263680" y="6871692"/>
            <a:ext cx="2159794" cy="215979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 name="Picture 2" descr="May be an image of ‎text that says '‎החיים אחרי הפלה X מרכזי לילך‎'‎">
            <a:extLst>
              <a:ext uri="{FF2B5EF4-FFF2-40B4-BE49-F238E27FC236}">
                <a16:creationId xmlns="" xmlns:a16="http://schemas.microsoft.com/office/drawing/2014/main" id="{795818CD-F78B-4604-8E7A-BEC9FF392A92}"/>
              </a:ext>
            </a:extLst>
          </p:cNvPr>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3959424" y="679004"/>
            <a:ext cx="2226470" cy="1943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 name="Picture 4" descr="No photo description available.">
            <a:extLst>
              <a:ext uri="{FF2B5EF4-FFF2-40B4-BE49-F238E27FC236}">
                <a16:creationId xmlns="" xmlns:a16="http://schemas.microsoft.com/office/drawing/2014/main" id="{CCECF18D-E50A-4879-AA84-86EF370D5285}"/>
              </a:ext>
            </a:extLst>
          </p:cNvPr>
          <p:cNvPicPr>
            <a:picLocks noChangeAspect="1" noChangeArrowheads="1"/>
          </p:cNvPicPr>
          <p:nvPr/>
        </p:nvPicPr>
        <p:blipFill>
          <a:blip r:embed="rId7" cstate="print">
            <a:extLst>
              <a:ext uri="{28A0092B-C50C-407E-A947-70E740481C1C}">
                <a14:useLocalDpi xmlns="" xmlns:a14="http://schemas.microsoft.com/office/drawing/2010/main" val="0"/>
              </a:ext>
            </a:extLst>
          </a:blip>
          <a:srcRect/>
          <a:stretch>
            <a:fillRect/>
          </a:stretch>
        </p:blipFill>
        <p:spPr bwMode="auto">
          <a:xfrm>
            <a:off x="4823520" y="3055268"/>
            <a:ext cx="3619500" cy="1809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 name="TextBox 7">
            <a:extLst>
              <a:ext uri="{FF2B5EF4-FFF2-40B4-BE49-F238E27FC236}">
                <a16:creationId xmlns="" xmlns:a16="http://schemas.microsoft.com/office/drawing/2014/main" id="{CCA831CA-9F18-4F15-9718-FB3E39E0AF4C}"/>
              </a:ext>
            </a:extLst>
          </p:cNvPr>
          <p:cNvSpPr txBox="1">
            <a:spLocks noChangeArrowheads="1"/>
          </p:cNvSpPr>
          <p:nvPr/>
        </p:nvSpPr>
        <p:spPr bwMode="auto">
          <a:xfrm>
            <a:off x="4895528" y="4783460"/>
            <a:ext cx="3086100" cy="15498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163284" tIns="81642" rIns="163284" bIns="81642">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he-IL" altLang="x-none" b="1" dirty="0">
                <a:solidFill>
                  <a:srgbClr val="1C1E21"/>
                </a:solidFill>
                <a:latin typeface="inherit"/>
              </a:rPr>
              <a:t>החלום שנפל</a:t>
            </a:r>
          </a:p>
          <a:p>
            <a:pPr algn="ctr"/>
            <a:r>
              <a:rPr lang="he-IL" altLang="x-none" sz="2700" b="1" dirty="0">
                <a:solidFill>
                  <a:srgbClr val="1C1E21"/>
                </a:solidFill>
                <a:latin typeface="inherit"/>
              </a:rPr>
              <a:t>אובדן היריון עד שבוע 21</a:t>
            </a:r>
          </a:p>
          <a:p>
            <a:pPr algn="ctr"/>
            <a:endParaRPr lang="en-US" altLang="x-none" dirty="0">
              <a:solidFill>
                <a:srgbClr val="1C1E21"/>
              </a:solidFill>
              <a:latin typeface="Segoe UI Historic" panose="020B0502040204020203" pitchFamily="34" charset="0"/>
            </a:endParaRPr>
          </a:p>
        </p:txBody>
      </p:sp>
      <p:pic>
        <p:nvPicPr>
          <p:cNvPr id="14" name="Picture 2">
            <a:extLst>
              <a:ext uri="{FF2B5EF4-FFF2-40B4-BE49-F238E27FC236}">
                <a16:creationId xmlns="" xmlns:a16="http://schemas.microsoft.com/office/drawing/2014/main" id="{A732CC3D-6C29-4709-8507-CEC42A70EC88}"/>
              </a:ext>
            </a:extLst>
          </p:cNvPr>
          <p:cNvPicPr>
            <a:picLocks noChangeAspect="1" noChangeArrowheads="1"/>
          </p:cNvPicPr>
          <p:nvPr/>
        </p:nvPicPr>
        <p:blipFill>
          <a:blip r:embed="rId8" cstate="print">
            <a:extLst>
              <a:ext uri="{28A0092B-C50C-407E-A947-70E740481C1C}">
                <a14:useLocalDpi xmlns="" xmlns:a14="http://schemas.microsoft.com/office/drawing/2010/main" val="0"/>
              </a:ext>
            </a:extLst>
          </a:blip>
          <a:srcRect/>
          <a:stretch>
            <a:fillRect/>
          </a:stretch>
        </p:blipFill>
        <p:spPr bwMode="auto">
          <a:xfrm>
            <a:off x="12744400" y="2119164"/>
            <a:ext cx="5256584" cy="78838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 name="Rectangle 14"/>
          <p:cNvSpPr/>
          <p:nvPr/>
        </p:nvSpPr>
        <p:spPr>
          <a:xfrm>
            <a:off x="7775848" y="390972"/>
            <a:ext cx="4896544" cy="2585323"/>
          </a:xfrm>
          <a:prstGeom prst="rect">
            <a:avLst/>
          </a:prstGeom>
        </p:spPr>
        <p:txBody>
          <a:bodyPr wrap="square">
            <a:spAutoFit/>
          </a:bodyPr>
          <a:lstStyle/>
          <a:p>
            <a:pPr algn="r">
              <a:defRPr/>
            </a:pPr>
            <a:r>
              <a:rPr lang="he-IL" sz="5400" b="1" dirty="0" smtClean="0"/>
              <a:t>אובדן היריון</a:t>
            </a:r>
            <a:r>
              <a:rPr lang="he-IL" sz="5400" dirty="0" smtClean="0"/>
              <a:t/>
            </a:r>
            <a:br>
              <a:rPr lang="he-IL" sz="5400" dirty="0" smtClean="0"/>
            </a:br>
            <a:r>
              <a:rPr lang="he-IL" sz="5400" i="1" dirty="0" smtClean="0"/>
              <a:t>כן, זה אירוע משמעותי..</a:t>
            </a:r>
            <a:endParaRPr lang="en-US" sz="5400" i="1" dirty="0"/>
          </a:p>
        </p:txBody>
      </p:sp>
      <p:sp>
        <p:nvSpPr>
          <p:cNvPr id="16" name="Rectangle 15"/>
          <p:cNvSpPr/>
          <p:nvPr/>
        </p:nvSpPr>
        <p:spPr>
          <a:xfrm>
            <a:off x="8639944" y="6223620"/>
            <a:ext cx="3744416" cy="784702"/>
          </a:xfrm>
          <a:prstGeom prst="rect">
            <a:avLst/>
          </a:prstGeom>
          <a:solidFill>
            <a:srgbClr val="00B0F0"/>
          </a:solidFill>
        </p:spPr>
        <p:txBody>
          <a:bodyPr wrap="square">
            <a:spAutoFit/>
          </a:bodyPr>
          <a:lstStyle/>
          <a:p>
            <a:pPr algn="r" rtl="1">
              <a:lnSpc>
                <a:spcPct val="107000"/>
              </a:lnSpc>
              <a:spcAft>
                <a:spcPts val="1071"/>
              </a:spcAft>
            </a:pPr>
            <a:r>
              <a:rPr lang="he-IL" altLang="x-none" sz="4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Calibri" panose="020F0502020204030204" pitchFamily="34" charset="0"/>
              </a:rPr>
              <a:t>הסבל קיבל זרקור     </a:t>
            </a:r>
            <a:endParaRPr lang="x-none" altLang="x-none" sz="4400" b="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Calibri" panose="020F0502020204030204" pitchFamily="34" charset="0"/>
            </a:endParaRPr>
          </a:p>
        </p:txBody>
      </p:sp>
      <p:pic>
        <p:nvPicPr>
          <p:cNvPr id="17" name="תמונה 2">
            <a:extLst>
              <a:ext uri="{FF2B5EF4-FFF2-40B4-BE49-F238E27FC236}">
                <a16:creationId xmlns="" xmlns:a16="http://schemas.microsoft.com/office/drawing/2014/main" id="{9C2371CE-70CD-43F6-9395-961E0820CDFE}"/>
              </a:ext>
            </a:extLst>
          </p:cNvPr>
          <p:cNvPicPr>
            <a:picLocks noChangeAspect="1" noChangeArrowheads="1"/>
          </p:cNvPicPr>
          <p:nvPr/>
        </p:nvPicPr>
        <p:blipFill>
          <a:blip r:embed="rId9" cstate="print">
            <a:extLst>
              <a:ext uri="{28A0092B-C50C-407E-A947-70E740481C1C}">
                <a14:useLocalDpi xmlns="" xmlns:a14="http://schemas.microsoft.com/office/drawing/2010/main" val="0"/>
              </a:ext>
            </a:extLst>
          </a:blip>
          <a:srcRect/>
          <a:stretch>
            <a:fillRect/>
          </a:stretch>
        </p:blipFill>
        <p:spPr bwMode="auto">
          <a:xfrm>
            <a:off x="9360024" y="7159724"/>
            <a:ext cx="2959110" cy="26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תמונה 31">
            <a:extLst>
              <a:ext uri="{FF2B5EF4-FFF2-40B4-BE49-F238E27FC236}">
                <a16:creationId xmlns="" xmlns:a16="http://schemas.microsoft.com/office/drawing/2014/main" id="{6ADB86DA-F5D5-4569-AB46-E89F1868FB46}"/>
              </a:ext>
            </a:extLst>
          </p:cNvPr>
          <p:cNvPicPr>
            <a:picLocks noChangeAspect="1"/>
          </p:cNvPicPr>
          <p:nvPr/>
        </p:nvPicPr>
        <p:blipFill>
          <a:blip r:embed="rId3" cstate="print">
            <a:alphaModFix amt="40000"/>
          </a:blip>
          <a:stretch>
            <a:fillRect/>
          </a:stretch>
        </p:blipFill>
        <p:spPr>
          <a:xfrm>
            <a:off x="2303240" y="0"/>
            <a:ext cx="13716000" cy="10277553"/>
          </a:xfrm>
          <a:prstGeom prst="rect">
            <a:avLst/>
          </a:prstGeom>
          <a:effectLst>
            <a:reflection endPos="0" dist="50800" dir="5400000" sy="-100000" algn="bl" rotWithShape="0"/>
          </a:effectLst>
        </p:spPr>
      </p:pic>
      <p:sp>
        <p:nvSpPr>
          <p:cNvPr id="18" name="Text Placeholder 17">
            <a:extLst>
              <a:ext uri="{FF2B5EF4-FFF2-40B4-BE49-F238E27FC236}">
                <a16:creationId xmlns="" xmlns:a16="http://schemas.microsoft.com/office/drawing/2014/main" id="{AA4D0F78-24D5-4BE9-A80D-8B0918A6D242}"/>
              </a:ext>
            </a:extLst>
          </p:cNvPr>
          <p:cNvSpPr>
            <a:spLocks noGrp="1"/>
          </p:cNvSpPr>
          <p:nvPr>
            <p:ph type="body" sz="quarter" idx="12"/>
          </p:nvPr>
        </p:nvSpPr>
        <p:spPr>
          <a:xfrm>
            <a:off x="8893970" y="5803107"/>
            <a:ext cx="6429376" cy="1445418"/>
          </a:xfrm>
        </p:spPr>
        <p:txBody>
          <a:bodyPr/>
          <a:lstStyle/>
          <a:p>
            <a:pPr algn="ctr" eaLnBrk="1" hangingPunct="1">
              <a:defRPr/>
            </a:pPr>
            <a:endParaRPr lang="he-IL" sz="7100" dirty="0">
              <a:solidFill>
                <a:schemeClr val="bg2">
                  <a:lumMod val="50000"/>
                </a:schemeClr>
              </a:solidFill>
              <a:latin typeface="Heebo" pitchFamily="2" charset="-79"/>
              <a:cs typeface="Heebo" pitchFamily="2" charset="-79"/>
            </a:endParaRPr>
          </a:p>
          <a:p>
            <a:pPr eaLnBrk="1" hangingPunct="1">
              <a:defRPr/>
            </a:pPr>
            <a:endParaRPr lang="he-IL" sz="4300" dirty="0">
              <a:solidFill>
                <a:schemeClr val="bg2">
                  <a:lumMod val="50000"/>
                </a:schemeClr>
              </a:solidFill>
              <a:latin typeface="Heebo" pitchFamily="2" charset="-79"/>
              <a:cs typeface="Heebo" pitchFamily="2" charset="-79"/>
            </a:endParaRPr>
          </a:p>
        </p:txBody>
      </p:sp>
      <p:sp>
        <p:nvSpPr>
          <p:cNvPr id="38" name="כותרת 65">
            <a:extLst>
              <a:ext uri="{FF2B5EF4-FFF2-40B4-BE49-F238E27FC236}">
                <a16:creationId xmlns="" xmlns:a16="http://schemas.microsoft.com/office/drawing/2014/main" id="{DCEC3862-BA72-4ADD-9D8A-4F77DCC221FD}"/>
              </a:ext>
            </a:extLst>
          </p:cNvPr>
          <p:cNvSpPr txBox="1">
            <a:spLocks/>
          </p:cNvSpPr>
          <p:nvPr/>
        </p:nvSpPr>
        <p:spPr>
          <a:xfrm>
            <a:off x="5476874" y="2845595"/>
            <a:ext cx="7572376" cy="1952625"/>
          </a:xfrm>
          <a:prstGeom prst="rect">
            <a:avLst/>
          </a:prstGeom>
        </p:spPr>
        <p:txBody>
          <a:bodyPr lIns="163284" tIns="81642" rIns="163284" bIns="81642"/>
          <a:lstStyle>
            <a:lvl1pPr algn="l" defTabSz="914400" rtl="1" eaLnBrk="1" latinLnBrk="0" hangingPunct="1">
              <a:lnSpc>
                <a:spcPct val="90000"/>
              </a:lnSpc>
              <a:spcBef>
                <a:spcPct val="0"/>
              </a:spcBef>
              <a:buNone/>
              <a:defRPr lang="en-US" sz="7200" kern="1200">
                <a:solidFill>
                  <a:schemeClr val="accent2">
                    <a:lumMod val="50000"/>
                  </a:schemeClr>
                </a:solidFill>
                <a:latin typeface="+mj-lt"/>
                <a:ea typeface="+mn-ea"/>
                <a:cs typeface="+mn-cs"/>
              </a:defRPr>
            </a:lvl1pPr>
          </a:lstStyle>
          <a:p>
            <a:pPr algn="r">
              <a:lnSpc>
                <a:spcPct val="150000"/>
              </a:lnSpc>
              <a:defRPr/>
            </a:pPr>
            <a:endParaRPr lang="he-IL" sz="10700" dirty="0">
              <a:solidFill>
                <a:schemeClr val="bg2">
                  <a:lumMod val="50000"/>
                </a:schemeClr>
              </a:solidFill>
              <a:latin typeface="Heebo" pitchFamily="2" charset="-79"/>
              <a:cs typeface="Heebo" pitchFamily="2" charset="-79"/>
            </a:endParaRPr>
          </a:p>
        </p:txBody>
      </p:sp>
      <p:pic>
        <p:nvPicPr>
          <p:cNvPr id="5" name="Picture 2" descr="How the #MeToo Movement Highlights the Need for Security Sector ...">
            <a:extLst>
              <a:ext uri="{FF2B5EF4-FFF2-40B4-BE49-F238E27FC236}">
                <a16:creationId xmlns="" xmlns:a16="http://schemas.microsoft.com/office/drawing/2014/main" id="{65DA04E2-1624-43B3-BD29-BC6F61F17EAB}"/>
              </a:ext>
            </a:extLst>
          </p:cNvPr>
          <p:cNvPicPr preferRelativeResize="0">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503040" y="751012"/>
            <a:ext cx="6846094" cy="34218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2">
            <a:extLst>
              <a:ext uri="{FF2B5EF4-FFF2-40B4-BE49-F238E27FC236}">
                <a16:creationId xmlns="" xmlns:a16="http://schemas.microsoft.com/office/drawing/2014/main" id="{D9A645C2-6341-4E7B-A886-F2C5457173D1}"/>
              </a:ext>
            </a:extLst>
          </p:cNvPr>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8135888" y="246956"/>
            <a:ext cx="3669508" cy="3667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10" descr="יזמיות השבוע- פוסט 4- מתי זה הזמן הנכון להיכנס להשקעת נדל&quot;ןהמרכיב ...">
            <a:extLst>
              <a:ext uri="{FF2B5EF4-FFF2-40B4-BE49-F238E27FC236}">
                <a16:creationId xmlns="" xmlns:a16="http://schemas.microsoft.com/office/drawing/2014/main" id="{EB98BD65-04F8-49E1-A9B0-02A739C1DD51}"/>
              </a:ext>
            </a:extLst>
          </p:cNvPr>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1583160" y="6151612"/>
            <a:ext cx="3564730" cy="20264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 name="Picture 6" descr="נגיף הקורונה - משרד הבריאות">
            <a:extLst>
              <a:ext uri="{FF2B5EF4-FFF2-40B4-BE49-F238E27FC236}">
                <a16:creationId xmlns="" xmlns:a16="http://schemas.microsoft.com/office/drawing/2014/main" id="{8224385B-7DAC-4A54-BF6D-C31CD25CC0F1}"/>
              </a:ext>
            </a:extLst>
          </p:cNvPr>
          <p:cNvPicPr>
            <a:picLocks noChangeAspect="1" noChangeArrowheads="1"/>
          </p:cNvPicPr>
          <p:nvPr/>
        </p:nvPicPr>
        <p:blipFill>
          <a:blip r:embed="rId7" cstate="print">
            <a:extLst>
              <a:ext uri="{28A0092B-C50C-407E-A947-70E740481C1C}">
                <a14:useLocalDpi xmlns="" xmlns:a14="http://schemas.microsoft.com/office/drawing/2010/main" val="0"/>
              </a:ext>
            </a:extLst>
          </a:blip>
          <a:srcRect/>
          <a:stretch>
            <a:fillRect/>
          </a:stretch>
        </p:blipFill>
        <p:spPr bwMode="auto">
          <a:xfrm>
            <a:off x="935088" y="4351412"/>
            <a:ext cx="5412582" cy="182165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 name="Picture 2" descr="שרה טנקמן / צילום: ענבל מרמרי">
            <a:extLst>
              <a:ext uri="{FF2B5EF4-FFF2-40B4-BE49-F238E27FC236}">
                <a16:creationId xmlns="" xmlns:a16="http://schemas.microsoft.com/office/drawing/2014/main" id="{9EA2C560-2C60-4D30-A936-98CDD37EE6B6}"/>
              </a:ext>
            </a:extLst>
          </p:cNvPr>
          <p:cNvPicPr>
            <a:picLocks noChangeAspect="1" noChangeArrowheads="1"/>
          </p:cNvPicPr>
          <p:nvPr/>
        </p:nvPicPr>
        <p:blipFill>
          <a:blip r:embed="rId8" cstate="print">
            <a:extLst>
              <a:ext uri="{28A0092B-C50C-407E-A947-70E740481C1C}">
                <a14:useLocalDpi xmlns="" xmlns:a14="http://schemas.microsoft.com/office/drawing/2010/main" val="0"/>
              </a:ext>
            </a:extLst>
          </a:blip>
          <a:srcRect/>
          <a:stretch>
            <a:fillRect/>
          </a:stretch>
        </p:blipFill>
        <p:spPr bwMode="auto">
          <a:xfrm>
            <a:off x="15408696" y="318964"/>
            <a:ext cx="2657476" cy="27646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 name="TextBox 11">
            <a:extLst>
              <a:ext uri="{FF2B5EF4-FFF2-40B4-BE49-F238E27FC236}">
                <a16:creationId xmlns="" xmlns:a16="http://schemas.microsoft.com/office/drawing/2014/main" id="{E926BD56-6FB4-433E-AF9D-265B677B215C}"/>
              </a:ext>
            </a:extLst>
          </p:cNvPr>
          <p:cNvSpPr txBox="1">
            <a:spLocks noChangeArrowheads="1"/>
          </p:cNvSpPr>
          <p:nvPr/>
        </p:nvSpPr>
        <p:spPr bwMode="auto">
          <a:xfrm>
            <a:off x="11448256" y="318964"/>
            <a:ext cx="3960020" cy="281175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163284" tIns="81642" rIns="163284" bIns="81642">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he-IL" altLang="x-none" sz="4300" dirty="0"/>
              <a:t>שרה טנקמן</a:t>
            </a:r>
          </a:p>
          <a:p>
            <a:pPr algn="ctr"/>
            <a:r>
              <a:rPr lang="he-IL" altLang="x-none" sz="4300" dirty="0"/>
              <a:t> מייסדת  קרן בריאה</a:t>
            </a:r>
          </a:p>
          <a:p>
            <a:pPr algn="ctr"/>
            <a:endParaRPr lang="x-none" altLang="x-none" sz="4300" dirty="0"/>
          </a:p>
        </p:txBody>
      </p:sp>
      <p:sp>
        <p:nvSpPr>
          <p:cNvPr id="11" name="Rectangle 10"/>
          <p:cNvSpPr/>
          <p:nvPr/>
        </p:nvSpPr>
        <p:spPr>
          <a:xfrm>
            <a:off x="6695728" y="4495428"/>
            <a:ext cx="11233248" cy="4524315"/>
          </a:xfrm>
          <a:prstGeom prst="rect">
            <a:avLst/>
          </a:prstGeom>
        </p:spPr>
        <p:txBody>
          <a:bodyPr wrap="square">
            <a:spAutoFit/>
          </a:bodyPr>
          <a:lstStyle/>
          <a:p>
            <a:pPr algn="r">
              <a:defRPr/>
            </a:pPr>
            <a:r>
              <a:rPr lang="he-IL" sz="3600" dirty="0" smtClean="0">
                <a:solidFill>
                  <a:srgbClr val="044C44"/>
                </a:solidFill>
                <a:latin typeface="Arial" panose="020B0604020202020204" pitchFamily="34" charset="0"/>
              </a:rPr>
              <a:t>לשפר את מערכת הבריאות בישראל, כדי שזו תתאים לנשים מרקעים שונים. </a:t>
            </a:r>
          </a:p>
          <a:p>
            <a:pPr algn="r">
              <a:defRPr/>
            </a:pPr>
            <a:r>
              <a:rPr lang="he-IL" sz="3600" dirty="0" smtClean="0">
                <a:solidFill>
                  <a:srgbClr val="044C44"/>
                </a:solidFill>
                <a:latin typeface="Arial" panose="020B0604020202020204" pitchFamily="34" charset="0"/>
              </a:rPr>
              <a:t>ליצור מצב בו כל אישה תוכל להבין, לבחור ולנהל את בריאותה כרצונה. </a:t>
            </a:r>
          </a:p>
          <a:p>
            <a:pPr algn="r">
              <a:defRPr/>
            </a:pPr>
            <a:r>
              <a:rPr lang="he-IL" sz="3600" dirty="0" smtClean="0">
                <a:solidFill>
                  <a:srgbClr val="044C44"/>
                </a:solidFill>
                <a:latin typeface="Arial" panose="020B0604020202020204" pitchFamily="34" charset="0"/>
              </a:rPr>
              <a:t>להרחיב את אפשרויות הבחירה של נשים במצבים בריאותיים שונים.</a:t>
            </a:r>
          </a:p>
          <a:p>
            <a:pPr algn="r">
              <a:defRPr/>
            </a:pPr>
            <a:r>
              <a:rPr lang="he-IL" sz="3600" dirty="0" smtClean="0">
                <a:solidFill>
                  <a:srgbClr val="044C44"/>
                </a:solidFill>
                <a:latin typeface="Arial" panose="020B0604020202020204" pitchFamily="34" charset="0"/>
              </a:rPr>
              <a:t>לשפר את השירות הניתן לנשים במצבים רגישים כגון לאחר טראומה מינית, אובדן הריון ועוד</a:t>
            </a:r>
            <a:endParaRPr lang="he-IL" sz="3600"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0FDECE27-3EEC-8EE1-534E-C0A1858621AB}"/>
              </a:ext>
            </a:extLst>
          </p:cNvPr>
          <p:cNvSpPr>
            <a:spLocks noGrp="1"/>
          </p:cNvSpPr>
          <p:nvPr>
            <p:ph type="title"/>
          </p:nvPr>
        </p:nvSpPr>
        <p:spPr>
          <a:xfrm>
            <a:off x="3887416" y="606996"/>
            <a:ext cx="7772400" cy="2520280"/>
          </a:xfrm>
        </p:spPr>
        <p:txBody>
          <a:bodyPr/>
          <a:lstStyle/>
          <a:p>
            <a:pPr algn="ctr"/>
            <a:r>
              <a:rPr lang="he-IL" dirty="0" smtClean="0"/>
              <a:t>מרכז בדרכך</a:t>
            </a:r>
            <a:br>
              <a:rPr lang="he-IL" dirty="0" smtClean="0"/>
            </a:br>
            <a:r>
              <a:rPr lang="he-IL" dirty="0" smtClean="0"/>
              <a:t> </a:t>
            </a:r>
            <a:br>
              <a:rPr lang="he-IL" dirty="0" smtClean="0"/>
            </a:br>
            <a:endParaRPr lang="en-US" dirty="0"/>
          </a:p>
        </p:txBody>
      </p:sp>
      <p:pic>
        <p:nvPicPr>
          <p:cNvPr id="5122" name="Picture 2" descr="האיגוד הישראלי למיילדות וגינקולוגיה |"/>
          <p:cNvPicPr>
            <a:picLocks noChangeAspect="1" noChangeArrowheads="1"/>
          </p:cNvPicPr>
          <p:nvPr/>
        </p:nvPicPr>
        <p:blipFill>
          <a:blip r:embed="rId3" cstate="print"/>
          <a:srcRect/>
          <a:stretch>
            <a:fillRect/>
          </a:stretch>
        </p:blipFill>
        <p:spPr bwMode="auto">
          <a:xfrm>
            <a:off x="13104440" y="8126760"/>
            <a:ext cx="2160240" cy="2160240"/>
          </a:xfrm>
          <a:prstGeom prst="rect">
            <a:avLst/>
          </a:prstGeom>
          <a:noFill/>
        </p:spPr>
      </p:pic>
      <p:sp>
        <p:nvSpPr>
          <p:cNvPr id="5124" name="AutoShape 4" descr="של 71 – שנתי ה - הכינוס הארצי התלת האיגוד הישראלי למיילדות וגינקולוגיה"/>
          <p:cNvSpPr>
            <a:spLocks noChangeAspect="1" noChangeArrowheads="1"/>
          </p:cNvSpPr>
          <p:nvPr/>
        </p:nvSpPr>
        <p:spPr bwMode="auto">
          <a:xfrm>
            <a:off x="18067338"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he-IL"/>
          </a:p>
        </p:txBody>
      </p:sp>
      <p:sp>
        <p:nvSpPr>
          <p:cNvPr id="5126" name="AutoShape 6" descr="של 71 – שנתי ה - הכינוס הארצי התלת האיגוד הישראלי למיילדות וגינקולוגיה"/>
          <p:cNvSpPr>
            <a:spLocks noChangeAspect="1" noChangeArrowheads="1"/>
          </p:cNvSpPr>
          <p:nvPr/>
        </p:nvSpPr>
        <p:spPr bwMode="auto">
          <a:xfrm>
            <a:off x="18067338"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he-IL"/>
          </a:p>
        </p:txBody>
      </p:sp>
      <p:pic>
        <p:nvPicPr>
          <p:cNvPr id="5128" name="Picture 8" descr="דף הבית - החברה הישראלית לאורוגינקולוגיה ולריצפת האגן"/>
          <p:cNvPicPr>
            <a:picLocks noChangeAspect="1" noChangeArrowheads="1"/>
          </p:cNvPicPr>
          <p:nvPr/>
        </p:nvPicPr>
        <p:blipFill>
          <a:blip r:embed="rId4" cstate="print"/>
          <a:srcRect/>
          <a:stretch>
            <a:fillRect/>
          </a:stretch>
        </p:blipFill>
        <p:spPr bwMode="auto">
          <a:xfrm>
            <a:off x="13972990" y="0"/>
            <a:ext cx="4315010" cy="2767236"/>
          </a:xfrm>
          <a:prstGeom prst="rect">
            <a:avLst/>
          </a:prstGeom>
          <a:noFill/>
        </p:spPr>
      </p:pic>
      <p:pic>
        <p:nvPicPr>
          <p:cNvPr id="5130" name="Picture 10" descr="LUKE CHUEH : THE MISCARRIAGE"/>
          <p:cNvPicPr>
            <a:picLocks noChangeAspect="1" noChangeArrowheads="1"/>
          </p:cNvPicPr>
          <p:nvPr/>
        </p:nvPicPr>
        <p:blipFill>
          <a:blip r:embed="rId5" cstate="print"/>
          <a:srcRect/>
          <a:stretch>
            <a:fillRect/>
          </a:stretch>
        </p:blipFill>
        <p:spPr bwMode="auto">
          <a:xfrm>
            <a:off x="12816408" y="8372475"/>
            <a:ext cx="2390775" cy="1914525"/>
          </a:xfrm>
          <a:prstGeom prst="rect">
            <a:avLst/>
          </a:prstGeom>
          <a:noFill/>
        </p:spPr>
      </p:pic>
      <p:sp>
        <p:nvSpPr>
          <p:cNvPr id="9" name="Rectangle 8"/>
          <p:cNvSpPr/>
          <p:nvPr/>
        </p:nvSpPr>
        <p:spPr>
          <a:xfrm>
            <a:off x="11376248" y="2407196"/>
            <a:ext cx="4264309" cy="923330"/>
          </a:xfrm>
          <a:prstGeom prst="rect">
            <a:avLst/>
          </a:prstGeom>
          <a:noFill/>
        </p:spPr>
        <p:txBody>
          <a:bodyPr wrap="none" lIns="91440" tIns="45720" rIns="91440" bIns="45720">
            <a:spAutoFit/>
          </a:bodyPr>
          <a:lstStyle/>
          <a:p>
            <a:pPr algn="ctr"/>
            <a:r>
              <a:rPr lang="he-IL" sz="5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חווית המטופל </a:t>
            </a:r>
            <a:endParaRPr lang="en-US" sz="54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sp>
        <p:nvSpPr>
          <p:cNvPr id="10" name="Rectangle 9"/>
          <p:cNvSpPr/>
          <p:nvPr/>
        </p:nvSpPr>
        <p:spPr>
          <a:xfrm>
            <a:off x="1799184" y="2479204"/>
            <a:ext cx="5729454" cy="923330"/>
          </a:xfrm>
          <a:prstGeom prst="rect">
            <a:avLst/>
          </a:prstGeom>
          <a:noFill/>
        </p:spPr>
        <p:txBody>
          <a:bodyPr wrap="none" lIns="91440" tIns="45720" rIns="91440" bIns="45720">
            <a:spAutoFit/>
          </a:bodyPr>
          <a:lstStyle/>
          <a:p>
            <a:pPr algn="ctr"/>
            <a:r>
              <a:rPr lang="he-IL" sz="5400" b="1" dirty="0" smtClean="0">
                <a:ln w="12700">
                  <a:solidFill>
                    <a:schemeClr val="tx2">
                      <a:satMod val="155000"/>
                    </a:schemeClr>
                  </a:solidFill>
                  <a:prstDash val="solid"/>
                </a:ln>
                <a:effectLst>
                  <a:outerShdw blurRad="41275" dist="20320" dir="1800000" algn="tl" rotWithShape="0">
                    <a:srgbClr val="000000">
                      <a:alpha val="40000"/>
                    </a:srgbClr>
                  </a:outerShdw>
                </a:effectLst>
              </a:rPr>
              <a:t>מסירת בשורה מרה </a:t>
            </a:r>
            <a:endParaRPr lang="en-US" sz="5400" b="1" dirty="0">
              <a:ln w="12700">
                <a:solidFill>
                  <a:schemeClr val="tx2">
                    <a:satMod val="155000"/>
                  </a:schemeClr>
                </a:solidFill>
                <a:prstDash val="solid"/>
              </a:ln>
              <a:effectLst>
                <a:outerShdw blurRad="41275" dist="20320" dir="1800000" algn="tl" rotWithShape="0">
                  <a:srgbClr val="000000">
                    <a:alpha val="40000"/>
                  </a:srgbClr>
                </a:outerShdw>
              </a:effectLst>
            </a:endParaRPr>
          </a:p>
        </p:txBody>
      </p:sp>
      <p:pic>
        <p:nvPicPr>
          <p:cNvPr id="65538" name="Picture 2" descr="Breaking Bad News - CanadiEM"/>
          <p:cNvPicPr>
            <a:picLocks noChangeAspect="1" noChangeArrowheads="1"/>
          </p:cNvPicPr>
          <p:nvPr/>
        </p:nvPicPr>
        <p:blipFill>
          <a:blip r:embed="rId6" cstate="print"/>
          <a:srcRect/>
          <a:stretch>
            <a:fillRect/>
          </a:stretch>
        </p:blipFill>
        <p:spPr bwMode="auto">
          <a:xfrm>
            <a:off x="1295128" y="3631332"/>
            <a:ext cx="6858000" cy="5143501"/>
          </a:xfrm>
          <a:prstGeom prst="rect">
            <a:avLst/>
          </a:prstGeom>
          <a:noFill/>
        </p:spPr>
      </p:pic>
      <p:sp>
        <p:nvSpPr>
          <p:cNvPr id="65541" name="Rectangle 5"/>
          <p:cNvSpPr>
            <a:spLocks noChangeArrowheads="1"/>
          </p:cNvSpPr>
          <p:nvPr/>
        </p:nvSpPr>
        <p:spPr bwMode="auto">
          <a:xfrm>
            <a:off x="12096328" y="5719564"/>
            <a:ext cx="2048639" cy="646331"/>
          </a:xfrm>
          <a:prstGeom prst="rect">
            <a:avLst/>
          </a:prstGeom>
          <a:solidFill>
            <a:srgbClr val="F7F7F7"/>
          </a:solidFill>
          <a:ln w="9525">
            <a:noFill/>
            <a:miter lim="800000"/>
            <a:headEnd/>
            <a:tailEnd/>
          </a:ln>
          <a:effectLst/>
        </p:spPr>
        <p:txBody>
          <a:bodyPr vert="horz" wrap="none" lIns="0" tIns="0" rIns="0" bIns="0" numCol="1" anchor="ctr" anchorCtr="0" compatLnSpc="1">
            <a:prstTxWarp prst="textNoShape">
              <a:avLst/>
            </a:prstTxWarp>
            <a:spAutoFit/>
          </a:bodyPr>
          <a:lstStyle/>
          <a:p>
            <a:pPr marL="0" marR="0" lvl="0" indent="0" algn="l" defTabSz="914400" rtl="1" eaLnBrk="1" fontAlgn="base" latinLnBrk="0" hangingPunct="1">
              <a:lnSpc>
                <a:spcPct val="100000"/>
              </a:lnSpc>
              <a:spcBef>
                <a:spcPct val="0"/>
              </a:spcBef>
              <a:spcAft>
                <a:spcPct val="0"/>
              </a:spcAft>
              <a:buClrTx/>
              <a:buSzTx/>
              <a:buFontTx/>
              <a:buNone/>
              <a:tabLst/>
            </a:pPr>
            <a:r>
              <a:rPr kumimoji="0" lang="he-IL" sz="2100" b="1" i="0" u="none" strike="noStrike" cap="none" normalizeH="0" baseline="0" dirty="0" smtClean="0">
                <a:ln>
                  <a:noFill/>
                </a:ln>
                <a:solidFill>
                  <a:schemeClr val="tx1"/>
                </a:solidFill>
                <a:effectLst/>
                <a:latin typeface="Open Sans Hebrew"/>
                <a:cs typeface="Arial" pitchFamily="34" charset="0"/>
              </a:rPr>
              <a:t>החוג לחינוך רפואי</a:t>
            </a:r>
          </a:p>
          <a:p>
            <a:pPr marL="0" marR="0" lvl="0" indent="0" algn="l" defTabSz="914400" rtl="0" eaLnBrk="0" fontAlgn="base" latinLnBrk="0" hangingPunct="0">
              <a:lnSpc>
                <a:spcPct val="100000"/>
              </a:lnSpc>
              <a:spcBef>
                <a:spcPct val="0"/>
              </a:spcBef>
              <a:spcAft>
                <a:spcPct val="0"/>
              </a:spcAft>
              <a:buClrTx/>
              <a:buSzTx/>
              <a:buFontTx/>
              <a:buNone/>
              <a:tabLst/>
            </a:pPr>
            <a:r>
              <a:rPr kumimoji="0" lang="he-IL" sz="1000" b="0" i="0" u="none" strike="noStrike" cap="none" normalizeH="0" baseline="0" dirty="0" smtClean="0">
                <a:ln>
                  <a:noFill/>
                </a:ln>
                <a:solidFill>
                  <a:srgbClr val="696969"/>
                </a:solidFill>
                <a:effectLst/>
                <a:latin typeface="Arial" pitchFamily="34" charset="0"/>
                <a:cs typeface="Arial" pitchFamily="34" charset="0"/>
              </a:rPr>
              <a:t>  </a:t>
            </a:r>
            <a:r>
              <a:rPr kumimoji="0" lang="he-IL" sz="1100" b="0" i="0" u="none" strike="noStrike" cap="none" normalizeH="0" baseline="0" dirty="0" smtClean="0">
                <a:ln>
                  <a:noFill/>
                </a:ln>
                <a:solidFill>
                  <a:srgbClr val="696969"/>
                </a:solidFill>
                <a:effectLst/>
                <a:latin typeface="Arial" pitchFamily="34" charset="0"/>
                <a:cs typeface="Arial" pitchFamily="34" charset="0"/>
              </a:rPr>
              <a:t> </a:t>
            </a:r>
            <a:r>
              <a:rPr kumimoji="0" lang="he-IL" sz="1000" b="0" i="0" u="none" strike="noStrike" cap="none" normalizeH="0" baseline="0" dirty="0" smtClean="0">
                <a:ln>
                  <a:noFill/>
                </a:ln>
                <a:solidFill>
                  <a:srgbClr val="696969"/>
                </a:solidFill>
                <a:effectLst/>
                <a:latin typeface="Arial" pitchFamily="34" charset="0"/>
                <a:cs typeface="Arial" pitchFamily="34" charset="0"/>
              </a:rPr>
              <a:t>    </a:t>
            </a:r>
            <a:br>
              <a:rPr kumimoji="0" lang="he-IL" sz="1000" b="0" i="0" u="none" strike="noStrike" cap="none" normalizeH="0" baseline="0" dirty="0" smtClean="0">
                <a:ln>
                  <a:noFill/>
                </a:ln>
                <a:solidFill>
                  <a:srgbClr val="696969"/>
                </a:solidFill>
                <a:effectLst/>
                <a:latin typeface="Arial" pitchFamily="34" charset="0"/>
                <a:cs typeface="Arial" pitchFamily="34" charset="0"/>
              </a:rPr>
            </a:br>
            <a:endParaRPr kumimoji="0" lang="he-IL" sz="1000" b="0" i="0" u="none" strike="noStrike" cap="none" normalizeH="0" baseline="0" dirty="0" smtClean="0">
              <a:ln>
                <a:noFill/>
              </a:ln>
              <a:solidFill>
                <a:srgbClr val="696969"/>
              </a:solidFill>
              <a:effectLst/>
              <a:latin typeface="Arial" pitchFamily="34" charset="0"/>
              <a:cs typeface="Arial" pitchFamily="34" charset="0"/>
            </a:endParaRPr>
          </a:p>
        </p:txBody>
      </p:sp>
      <p:pic>
        <p:nvPicPr>
          <p:cNvPr id="65542" name="Picture 6" descr="להדפסה"/>
          <p:cNvPicPr>
            <a:picLocks noChangeAspect="1" noChangeArrowheads="1"/>
          </p:cNvPicPr>
          <p:nvPr/>
        </p:nvPicPr>
        <p:blipFill>
          <a:blip r:embed="rId7" cstate="print"/>
          <a:srcRect/>
          <a:stretch>
            <a:fillRect/>
          </a:stretch>
        </p:blipFill>
        <p:spPr bwMode="auto">
          <a:xfrm>
            <a:off x="176213" y="152400"/>
            <a:ext cx="180975" cy="180975"/>
          </a:xfrm>
          <a:prstGeom prst="rect">
            <a:avLst/>
          </a:prstGeom>
          <a:noFill/>
        </p:spPr>
      </p:pic>
      <p:pic>
        <p:nvPicPr>
          <p:cNvPr id="65544" name="Picture 8" descr="דירוג הפקולטות לרפואה בישראל: הפקולטה באוניברסיטת ת&quot;א בראש | דוקטורס אונלי  Doctors Only"/>
          <p:cNvPicPr>
            <a:picLocks noChangeAspect="1" noChangeArrowheads="1"/>
          </p:cNvPicPr>
          <p:nvPr/>
        </p:nvPicPr>
        <p:blipFill>
          <a:blip r:embed="rId8" cstate="print"/>
          <a:srcRect/>
          <a:stretch>
            <a:fillRect/>
          </a:stretch>
        </p:blipFill>
        <p:spPr bwMode="auto">
          <a:xfrm>
            <a:off x="9216008" y="3775348"/>
            <a:ext cx="7552837" cy="4248472"/>
          </a:xfrm>
          <a:prstGeom prst="rect">
            <a:avLst/>
          </a:prstGeom>
          <a:noFill/>
        </p:spPr>
      </p:pic>
      <p:sp>
        <p:nvSpPr>
          <p:cNvPr id="17" name="Rectangle 16"/>
          <p:cNvSpPr/>
          <p:nvPr/>
        </p:nvSpPr>
        <p:spPr>
          <a:xfrm>
            <a:off x="8595483" y="5287516"/>
            <a:ext cx="8752717" cy="1446550"/>
          </a:xfrm>
          <a:prstGeom prst="rect">
            <a:avLst/>
          </a:prstGeom>
          <a:noFill/>
          <a:ln>
            <a:solidFill>
              <a:schemeClr val="accent6">
                <a:lumMod val="75000"/>
              </a:schemeClr>
            </a:solidFill>
          </a:ln>
        </p:spPr>
        <p:txBody>
          <a:bodyPr wrap="none" lIns="91440" tIns="45720" rIns="91440" bIns="45720">
            <a:spAutoFit/>
          </a:bodyPr>
          <a:lstStyle/>
          <a:p>
            <a:pPr algn="ctr"/>
            <a:r>
              <a:rPr lang="he-IL" sz="8800" b="1" u="sng"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החוג לחינוך רפואי </a:t>
            </a:r>
            <a:endParaRPr lang="en-US" sz="8800" b="1" u="sng"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Tree>
    <p:extLst>
      <p:ext uri="{BB962C8B-B14F-4D97-AF65-F5344CB8AC3E}">
        <p14:creationId xmlns:p14="http://schemas.microsoft.com/office/powerpoint/2010/main" xmlns="" val="1976909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5538"/>
                                        </p:tgtEl>
                                        <p:attrNameLst>
                                          <p:attrName>style.visibility</p:attrName>
                                        </p:attrNameLst>
                                      </p:cBhvr>
                                      <p:to>
                                        <p:strVal val="visible"/>
                                      </p:to>
                                    </p:set>
                                    <p:anim calcmode="lin" valueType="num">
                                      <p:cBhvr additive="base">
                                        <p:cTn id="7" dur="500" fill="hold"/>
                                        <p:tgtEl>
                                          <p:spTgt spid="65538"/>
                                        </p:tgtEl>
                                        <p:attrNameLst>
                                          <p:attrName>ppt_x</p:attrName>
                                        </p:attrNameLst>
                                      </p:cBhvr>
                                      <p:tavLst>
                                        <p:tav tm="0">
                                          <p:val>
                                            <p:strVal val="#ppt_x"/>
                                          </p:val>
                                        </p:tav>
                                        <p:tav tm="100000">
                                          <p:val>
                                            <p:strVal val="#ppt_x"/>
                                          </p:val>
                                        </p:tav>
                                      </p:tavLst>
                                    </p:anim>
                                    <p:anim calcmode="lin" valueType="num">
                                      <p:cBhvr additive="base">
                                        <p:cTn id="8" dur="500" fill="hold"/>
                                        <p:tgtEl>
                                          <p:spTgt spid="6553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7">
                                            <p:bg/>
                                          </p:spTgt>
                                        </p:tgtEl>
                                        <p:attrNameLst>
                                          <p:attrName>style.visibility</p:attrName>
                                        </p:attrNameLst>
                                      </p:cBhvr>
                                      <p:to>
                                        <p:strVal val="visible"/>
                                      </p:to>
                                    </p:set>
                                    <p:animEffect transition="in" filter="fade">
                                      <p:cBhvr>
                                        <p:cTn id="13" dur="2000"/>
                                        <p:tgtEl>
                                          <p:spTgt spid="17">
                                            <p:bg/>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7">
                                            <p:txEl>
                                              <p:pRg st="0" end="0"/>
                                            </p:txEl>
                                          </p:spTgt>
                                        </p:tgtEl>
                                        <p:attrNameLst>
                                          <p:attrName>style.visibility</p:attrName>
                                        </p:attrNameLst>
                                      </p:cBhvr>
                                      <p:to>
                                        <p:strVal val="visible"/>
                                      </p:to>
                                    </p:set>
                                    <p:animEffect transition="in" filter="fade">
                                      <p:cBhvr>
                                        <p:cTn id="18" dur="20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uild="p"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Sheba Global טמפלייט מצגת רופאים - CME" id="{EB0AB60C-3FDA-4B80-B38B-9FFF303D9C98}" vid="{34A96095-94F3-40ED-B6CE-AEE91BC87A7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Sheba Global טמפלייט מצגת רופאים - AS (2)</Template>
  <TotalTime>849</TotalTime>
  <Words>2494</Words>
  <Application>Microsoft Office PowerPoint</Application>
  <PresentationFormat>Custom</PresentationFormat>
  <Paragraphs>411</Paragraphs>
  <Slides>55</Slides>
  <Notes>23</Notes>
  <HiddenSlides>0</HiddenSlides>
  <MMClips>0</MMClips>
  <ScaleCrop>false</ScaleCrop>
  <HeadingPairs>
    <vt:vector size="6" baseType="variant">
      <vt:variant>
        <vt:lpstr>Fonts Used</vt:lpstr>
      </vt:variant>
      <vt:variant>
        <vt:i4>18</vt:i4>
      </vt:variant>
      <vt:variant>
        <vt:lpstr>Theme</vt:lpstr>
      </vt:variant>
      <vt:variant>
        <vt:i4>1</vt:i4>
      </vt:variant>
      <vt:variant>
        <vt:lpstr>Slide Titles</vt:lpstr>
      </vt:variant>
      <vt:variant>
        <vt:i4>55</vt:i4>
      </vt:variant>
    </vt:vector>
  </HeadingPairs>
  <TitlesOfParts>
    <vt:vector size="74" baseType="lpstr">
      <vt:lpstr>Arial</vt:lpstr>
      <vt:lpstr>Calibri</vt:lpstr>
      <vt:lpstr>Times New Roman</vt:lpstr>
      <vt:lpstr>Heebo</vt:lpstr>
      <vt:lpstr>inherit</vt:lpstr>
      <vt:lpstr>Segoe UI Historic</vt:lpstr>
      <vt:lpstr>Open Sans Hebrew</vt:lpstr>
      <vt:lpstr>NaSemiBold</vt:lpstr>
      <vt:lpstr>BlinkMacSystemFont</vt:lpstr>
      <vt:lpstr>var(--theme-headline__font-family)</vt:lpstr>
      <vt:lpstr>cnnsans</vt:lpstr>
      <vt:lpstr>Roboto</vt:lpstr>
      <vt:lpstr>Simpler Pro H</vt:lpstr>
      <vt:lpstr>Russo One</vt:lpstr>
      <vt:lpstr>Lato</vt:lpstr>
      <vt:lpstr>Hurme Geometric Sans 1</vt:lpstr>
      <vt:lpstr>MS PGothic</vt:lpstr>
      <vt:lpstr>Meiryo</vt:lpstr>
      <vt:lpstr>Office Theme</vt:lpstr>
      <vt:lpstr>מרכז בדרכך דר' דליה אדמון המרכז הרפואי על שם שיבא  </vt:lpstr>
      <vt:lpstr>מרכז בדרכך  </vt:lpstr>
      <vt:lpstr>מרכז בדרכך   </vt:lpstr>
      <vt:lpstr>מרכז בדרכך </vt:lpstr>
      <vt:lpstr>מרכז בדרכך  </vt:lpstr>
      <vt:lpstr>Slide 6</vt:lpstr>
      <vt:lpstr>Slide 7</vt:lpstr>
      <vt:lpstr>Slide 8</vt:lpstr>
      <vt:lpstr>מרכז בדרכך   </vt:lpstr>
      <vt:lpstr>Slide 10</vt:lpstr>
      <vt:lpstr>מרכז בדרכך   </vt:lpstr>
      <vt:lpstr>Slide 12</vt:lpstr>
      <vt:lpstr>Slide 13</vt:lpstr>
      <vt:lpstr>מרכז בדרכך  </vt:lpstr>
      <vt:lpstr>מרכז בדרכך </vt:lpstr>
      <vt:lpstr>מרכז בדרכך   </vt:lpstr>
      <vt:lpstr>YOUR WAYמרכז בדרכך –  ניקוד??  </vt:lpstr>
      <vt:lpstr>בירוקרטיה רפואית סביב אובדן היריון- התייחסות קרן בריאה </vt:lpstr>
      <vt:lpstr>IPU – INTEGRATED PATIENT UNIT PCU – PATIENT CENTERED UNIT </vt:lpstr>
      <vt:lpstr>Slide 20</vt:lpstr>
      <vt:lpstr>Slide 21</vt:lpstr>
      <vt:lpstr>Slide 22</vt:lpstr>
      <vt:lpstr>מרכז בדרכך – ימי ראשון עד חמישי משמרת בוקר   </vt:lpstr>
      <vt:lpstr>בדרכך - מולטידיציפלינרי</vt:lpstr>
      <vt:lpstr>מרכז בדרכך  </vt:lpstr>
      <vt:lpstr>Slide 26</vt:lpstr>
      <vt:lpstr>Slide 27</vt:lpstr>
      <vt:lpstr>מרכז בדרכך דר' דליה אדמון המרכז הרפואי על שם שיבא  </vt:lpstr>
      <vt:lpstr>מרכז בדרכך דר' דליה אדמון המרכז הרפואי על שם שיבא  </vt:lpstr>
      <vt:lpstr>מספר הפניות למרכז בדרכך </vt:lpstr>
      <vt:lpstr>שירות פסיכוסוציאלי</vt:lpstr>
      <vt:lpstr>מרכז בדרכך  </vt:lpstr>
      <vt:lpstr>מרכז בדרכך </vt:lpstr>
      <vt:lpstr>הפניות לבדיקה ציטוגנטית מחומרי ההפלה </vt:lpstr>
      <vt:lpstr>מרכז בדרכך דר' דליה אדמון המרכז הרפואי על שם שיבא  </vt:lpstr>
      <vt:lpstr>מרכז בדרכך דר' דליה אדמון המרכז הרפואי על שם שיבא  </vt:lpstr>
      <vt:lpstr>מרכז בדרכך דר' דליה אדמון המרכז הרפואי על שם שיבא  </vt:lpstr>
      <vt:lpstr>מרכז בדרכך דר' דליה אדמון המרכז הרפואי על שם שיבא  </vt:lpstr>
      <vt:lpstr>מרכז בדרכך דר' דליה אדמון המרכז הרפואי על שם שיבא  </vt:lpstr>
      <vt:lpstr>מרכז בדרכך דר' דליה אדמון המרכז הרפואי על שם שיבא  </vt:lpstr>
      <vt:lpstr>Slide 41</vt:lpstr>
      <vt:lpstr>Slide 42</vt:lpstr>
      <vt:lpstr>מרכז בדרכך דר' דליה אדמון המרכז הרפואי על שם שיבא  </vt:lpstr>
      <vt:lpstr>מרכז בדרכך דר' דליה אדמון המרכז הרפואי על שם שיבא  </vt:lpstr>
      <vt:lpstr>מרכז בדרכך דר' דליה אדמון המרכז הרפואי על שם שיבא  </vt:lpstr>
      <vt:lpstr>מרכז בדרכך   </vt:lpstr>
      <vt:lpstr>דגשים בעת ההפנייה</vt:lpstr>
      <vt:lpstr>חוזר משרד הבריאות –הטיפול במצבי אובדן הריון  ינואר 2019</vt:lpstr>
      <vt:lpstr>אנשי הצוות של יחידת IPU שכזו</vt:lpstr>
      <vt:lpstr>מרכז בדרכך דר' דליה אדמון המרכז הרפואי על שם שיבא  </vt:lpstr>
      <vt:lpstr>מרכז בדרכך  </vt:lpstr>
      <vt:lpstr>מרכז בדרכך  </vt:lpstr>
      <vt:lpstr>Slide 53</vt:lpstr>
      <vt:lpstr>Slide 54</vt:lpstr>
      <vt:lpstr>מרכז בדרכך  </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dahlia admon</dc:creator>
  <cp:lastModifiedBy>Dahlia</cp:lastModifiedBy>
  <cp:revision>17</cp:revision>
  <dcterms:created xsi:type="dcterms:W3CDTF">2022-07-15T08:01:14Z</dcterms:created>
  <dcterms:modified xsi:type="dcterms:W3CDTF">2023-06-02T14:38:31Z</dcterms:modified>
  <dc:identifier>DAFCWu4IJqc</dc:identifier>
</cp:coreProperties>
</file>